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rels" ContentType="application/vnd.openxmlformats-package.relationships+xml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5.xml" ContentType="application/vnd.openxmlformats-officedocument.presentationml.notesSlide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Default Extension="gif" ContentType="image/gif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  <p:sldMasterId id="2147483661" r:id="rId2"/>
  </p:sldMasterIdLst>
  <p:notesMasterIdLst>
    <p:notesMasterId r:id="rId39"/>
  </p:notesMasterIdLst>
  <p:handoutMasterIdLst>
    <p:handoutMasterId r:id="rId40"/>
  </p:handoutMasterIdLst>
  <p:sldIdLst>
    <p:sldId id="256" r:id="rId3"/>
    <p:sldId id="347" r:id="rId4"/>
    <p:sldId id="350" r:id="rId5"/>
    <p:sldId id="351" r:id="rId6"/>
    <p:sldId id="352" r:id="rId7"/>
    <p:sldId id="353" r:id="rId8"/>
    <p:sldId id="354" r:id="rId9"/>
    <p:sldId id="355" r:id="rId10"/>
    <p:sldId id="356" r:id="rId11"/>
    <p:sldId id="365" r:id="rId12"/>
    <p:sldId id="357" r:id="rId13"/>
    <p:sldId id="275" r:id="rId14"/>
    <p:sldId id="335" r:id="rId15"/>
    <p:sldId id="283" r:id="rId16"/>
    <p:sldId id="285" r:id="rId17"/>
    <p:sldId id="284" r:id="rId18"/>
    <p:sldId id="308" r:id="rId19"/>
    <p:sldId id="298" r:id="rId20"/>
    <p:sldId id="299" r:id="rId21"/>
    <p:sldId id="358" r:id="rId22"/>
    <p:sldId id="359" r:id="rId23"/>
    <p:sldId id="257" r:id="rId24"/>
    <p:sldId id="360" r:id="rId25"/>
    <p:sldId id="363" r:id="rId26"/>
    <p:sldId id="367" r:id="rId27"/>
    <p:sldId id="361" r:id="rId28"/>
    <p:sldId id="368" r:id="rId29"/>
    <p:sldId id="322" r:id="rId30"/>
    <p:sldId id="342" r:id="rId31"/>
    <p:sldId id="289" r:id="rId32"/>
    <p:sldId id="340" r:id="rId33"/>
    <p:sldId id="349" r:id="rId34"/>
    <p:sldId id="339" r:id="rId35"/>
    <p:sldId id="332" r:id="rId36"/>
    <p:sldId id="366" r:id="rId37"/>
    <p:sldId id="348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hiddenSlides="1"/>
  <p:clrMru>
    <a:srgbClr val="F42534"/>
    <a:srgbClr val="FF0011"/>
    <a:srgbClr val="191718"/>
    <a:srgbClr val="FF7FF7"/>
    <a:srgbClr val="49F7FE"/>
    <a:srgbClr val="FFC9BB"/>
    <a:srgbClr val="FBBABF"/>
    <a:srgbClr val="737EFB"/>
    <a:srgbClr val="0096EA"/>
    <a:srgbClr val="B7279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3361" autoAdjust="0"/>
    <p:restoredTop sz="89967" autoAdjust="0"/>
  </p:normalViewPr>
  <p:slideViewPr>
    <p:cSldViewPr snapToGrid="0" snapToObjects="1">
      <p:cViewPr>
        <p:scale>
          <a:sx n="100" d="100"/>
          <a:sy n="100" d="100"/>
        </p:scale>
        <p:origin x="-1232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4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4702D-DC0F-324A-8BE2-8915698EC7B3}" type="datetime1">
              <a:rPr lang="en-US" smtClean="0"/>
              <a:pPr/>
              <a:t>10/21/11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B1699-EEE1-B948-8526-5E0E9AAAA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EA3FB-D885-0240-A07B-AAB92DE0DD3A}" type="datetime1">
              <a:rPr lang="en-US" smtClean="0"/>
              <a:pPr/>
              <a:t>10/21/11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6191B-15CF-EA43-A989-C6256D8DA02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A06C7-F6F9-5549-B6A0-B39C52F33B2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6191B-15CF-EA43-A989-C6256D8DA02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6191B-15CF-EA43-A989-C6256D8DA02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bit of history on our coalition:</a:t>
            </a:r>
          </a:p>
          <a:p>
            <a:r>
              <a:rPr lang="en-US" dirty="0" smtClean="0"/>
              <a:t>Stage 1: Spend the first year just getting off the ground, establishing a base in North America,</a:t>
            </a:r>
            <a:r>
              <a:rPr lang="en-US" baseline="0" dirty="0" smtClean="0"/>
              <a:t> did that well; spent the second year going international, building a truly global network</a:t>
            </a:r>
          </a:p>
          <a:p>
            <a:r>
              <a:rPr lang="en-US" baseline="0" dirty="0" smtClean="0"/>
              <a:t>Stage 2: Fully leverage our network to make students an even stronger force in pushing for change around Open Access; tie interested organizations, support them with resources, and essentially catalyze large-scale, meaningful action on OA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6191B-15CF-EA43-A989-C6256D8DA02D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6191B-15CF-EA43-A989-C6256D8DA02D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future: we’re building resources and the students are putting them into 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6191B-15CF-EA43-A989-C6256D8DA02D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A06C7-F6F9-5549-B6A0-B39C52F33B2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A9A0167B-A9E2-0B46-955E-9EFA3D191CBA}" type="datetime1">
              <a:rPr lang="en-US" smtClean="0"/>
              <a:pPr/>
              <a:t>10/21/11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410778"/>
            <a:ext cx="2895600" cy="365125"/>
          </a:xfrm>
        </p:spPr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smtClean="0"/>
              <a:t>www.righttoresearch.org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36EC1384-9FB8-D44F-AD7B-EE1E5E77DE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SPARC_RightToResearch_MSOffice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85546" y="5379550"/>
            <a:ext cx="858454" cy="1478449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6586476" y="6404879"/>
            <a:ext cx="173234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nick@arl.org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0DB8-1862-8841-9BCD-36E6A8F1849A}" type="datetime1">
              <a:rPr lang="en-US" smtClean="0"/>
              <a:pPr/>
              <a:t>10/21/11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1384-9FB8-D44F-AD7B-EE1E5E77D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62CF-5531-124B-8BF9-F9CD2E790F8B}" type="datetime1">
              <a:rPr lang="en-US" smtClean="0"/>
              <a:pPr/>
              <a:t>10/21/11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1384-9FB8-D44F-AD7B-EE1E5E77D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101A-C9CC-F440-90EA-BDAA40709132}" type="datetime1">
              <a:rPr lang="en-US" smtClean="0"/>
              <a:pPr/>
              <a:t>10/21/11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1384-9FB8-D44F-AD7B-EE1E5E77D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0CC9-6404-AC4D-AA67-70344F37597D}" type="datetimeFigureOut">
              <a:rPr lang="en-US" smtClean="0"/>
              <a:pPr/>
              <a:t>10/21/11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B703-4C11-C440-8C42-E11F07BF9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0CC9-6404-AC4D-AA67-70344F37597D}" type="datetimeFigureOut">
              <a:rPr lang="en-US" smtClean="0"/>
              <a:pPr/>
              <a:t>10/21/11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B703-4C11-C440-8C42-E11F07BF9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0CC9-6404-AC4D-AA67-70344F37597D}" type="datetimeFigureOut">
              <a:rPr lang="en-US" smtClean="0"/>
              <a:pPr/>
              <a:t>10/21/11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B703-4C11-C440-8C42-E11F07BF9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0CC9-6404-AC4D-AA67-70344F37597D}" type="datetimeFigureOut">
              <a:rPr lang="en-US" smtClean="0"/>
              <a:pPr/>
              <a:t>10/21/11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B703-4C11-C440-8C42-E11F07BF9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0CC9-6404-AC4D-AA67-70344F37597D}" type="datetimeFigureOut">
              <a:rPr lang="en-US" smtClean="0"/>
              <a:pPr/>
              <a:t>10/21/11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B703-4C11-C440-8C42-E11F07BF9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0CC9-6404-AC4D-AA67-70344F37597D}" type="datetimeFigureOut">
              <a:rPr lang="en-US" smtClean="0"/>
              <a:pPr/>
              <a:t>10/21/11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B703-4C11-C440-8C42-E11F07BF9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0CC9-6404-AC4D-AA67-70344F37597D}" type="datetimeFigureOut">
              <a:rPr lang="en-US" smtClean="0"/>
              <a:pPr/>
              <a:t>10/21/11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B703-4C11-C440-8C42-E11F07BF9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8EB19FC5-13FD-2E4D-8FD5-A1D768D915F0}" type="datetime1">
              <a:rPr lang="en-US" smtClean="0"/>
              <a:pPr/>
              <a:t>10/21/11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smtClean="0"/>
              <a:t>www.righttoresearch.org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36EC1384-9FB8-D44F-AD7B-EE1E5E77DE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PARC_RightToResearch_MSOffice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85546" y="5379550"/>
            <a:ext cx="858454" cy="1478449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6602853" y="6404879"/>
            <a:ext cx="173234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nick@arl.org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0CC9-6404-AC4D-AA67-70344F37597D}" type="datetimeFigureOut">
              <a:rPr lang="en-US" smtClean="0"/>
              <a:pPr/>
              <a:t>10/21/11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B703-4C11-C440-8C42-E11F07BF9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0CC9-6404-AC4D-AA67-70344F37597D}" type="datetimeFigureOut">
              <a:rPr lang="en-US" smtClean="0"/>
              <a:pPr/>
              <a:t>10/21/11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B703-4C11-C440-8C42-E11F07BF9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0CC9-6404-AC4D-AA67-70344F37597D}" type="datetimeFigureOut">
              <a:rPr lang="en-US" smtClean="0"/>
              <a:pPr/>
              <a:t>10/21/11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B703-4C11-C440-8C42-E11F07BF9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0CC9-6404-AC4D-AA67-70344F37597D}" type="datetimeFigureOut">
              <a:rPr lang="en-US" smtClean="0"/>
              <a:pPr/>
              <a:t>10/21/11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B703-4C11-C440-8C42-E11F07BF9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  <a:lvl2pPr>
              <a:defRPr>
                <a:latin typeface="Helvetica"/>
                <a:cs typeface="Helvetica"/>
              </a:defRPr>
            </a:lvl2pPr>
            <a:lvl3pPr>
              <a:defRPr>
                <a:latin typeface="Helvetica"/>
                <a:cs typeface="Helvetica"/>
              </a:defRPr>
            </a:lvl3pPr>
            <a:lvl4pPr>
              <a:defRPr>
                <a:latin typeface="Helvetica"/>
                <a:cs typeface="Helvetica"/>
              </a:defRPr>
            </a:lvl4pPr>
            <a:lvl5pPr>
              <a:defRPr>
                <a:latin typeface="Helvetica"/>
                <a:cs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C2EB67E1-4C9E-C34C-8BBC-DADEE7A97043}" type="datetime1">
              <a:rPr lang="en-US" smtClean="0"/>
              <a:pPr/>
              <a:t>10/21/11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smtClean="0"/>
              <a:t>www.righttoresearch.org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36EC1384-9FB8-D44F-AD7B-EE1E5E77DE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PARC_RightToResearch_MSOffice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85546" y="5379550"/>
            <a:ext cx="858454" cy="1478449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589485" y="6403385"/>
            <a:ext cx="173234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nick@arl.org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4DE7ED02-FBBB-D045-B923-617E25A4B807}" type="datetime1">
              <a:rPr lang="en-US" smtClean="0"/>
              <a:pPr/>
              <a:t>10/21/11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smtClean="0"/>
              <a:t>www.righttoresearch.org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36EC1384-9FB8-D44F-AD7B-EE1E5E77DE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586476" y="6404879"/>
            <a:ext cx="173234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nick@arl.org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BBA5C-7512-EB44-9181-0027FE0A6BA5}" type="datetime1">
              <a:rPr lang="en-US" smtClean="0"/>
              <a:pPr/>
              <a:t>10/21/11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1384-9FB8-D44F-AD7B-EE1E5E77D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18FB-A201-0643-920E-FB1C4A085D4A}" type="datetime1">
              <a:rPr lang="en-US" smtClean="0"/>
              <a:pPr/>
              <a:t>10/21/11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1384-9FB8-D44F-AD7B-EE1E5E77D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58B9-DC5D-EB45-878C-BF1023438F95}" type="datetime1">
              <a:rPr lang="en-US" smtClean="0"/>
              <a:pPr/>
              <a:t>10/21/11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99844" y="6404879"/>
            <a:ext cx="1732346" cy="365125"/>
          </a:xfrm>
        </p:spPr>
        <p:txBody>
          <a:bodyPr/>
          <a:lstStyle/>
          <a:p>
            <a:fld id="{36EC1384-9FB8-D44F-AD7B-EE1E5E77DE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6586476" y="6404879"/>
            <a:ext cx="173234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Gotham-Book"/>
                <a:ea typeface="+mn-ea"/>
                <a:cs typeface="Gotham-Book"/>
              </a:rPr>
              <a:t>nick@arl.org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otham-Book"/>
              <a:ea typeface="+mn-ea"/>
              <a:cs typeface="Gotham-Book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57F2B-2BE5-7249-9798-ACB910D20EA4}" type="datetime1">
              <a:rPr lang="en-US" smtClean="0"/>
              <a:pPr/>
              <a:t>10/21/11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1384-9FB8-D44F-AD7B-EE1E5E77DE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SPARC_RightToResearch_MSOffice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85546" y="5379550"/>
            <a:ext cx="858454" cy="1478449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589485" y="6404879"/>
            <a:ext cx="173234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Gotham-Book"/>
                <a:ea typeface="+mn-ea"/>
                <a:cs typeface="Gotham-Book"/>
              </a:rPr>
              <a:t>nick@arl.org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otham-Book"/>
              <a:ea typeface="+mn-ea"/>
              <a:cs typeface="Gotham-Book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6EC72-26DB-C243-8F29-0B959F147EC6}" type="datetime1">
              <a:rPr lang="en-US" smtClean="0"/>
              <a:pPr/>
              <a:t>10/21/11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C1384-9FB8-D44F-AD7B-EE1E5E77D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ADD3CE09-1316-3940-AFE1-61286F49F483}" type="datetime1">
              <a:rPr lang="en-US" smtClean="0"/>
              <a:pPr/>
              <a:t>10/21/11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1279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solidFill>
                  <a:srgbClr val="A29D98"/>
                </a:solidFill>
                <a:latin typeface="Helvetica"/>
                <a:cs typeface="Helvetica"/>
              </a:defRPr>
            </a:lvl1pPr>
          </a:lstStyle>
          <a:p>
            <a:r>
              <a:rPr lang="en-US" smtClean="0"/>
              <a:t>www.righttoresearch.org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86476" y="6404879"/>
            <a:ext cx="173234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smtClean="0"/>
              <a:t>nick@arl.org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274638"/>
          </a:xfrm>
          <a:prstGeom prst="rect">
            <a:avLst/>
          </a:prstGeom>
          <a:solidFill>
            <a:srgbClr val="C9001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SPARC_RightToResearch_MSOffice.gif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285546" y="5379550"/>
            <a:ext cx="858454" cy="14784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3300" b="0" i="0" kern="1200">
          <a:solidFill>
            <a:schemeClr val="tx1">
              <a:lumMod val="65000"/>
              <a:lumOff val="35000"/>
            </a:schemeClr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99BD0CC9-6404-AC4D-AA67-70344F37597D}" type="datetimeFigureOut">
              <a:rPr lang="en-US" smtClean="0"/>
              <a:pPr/>
              <a:t>10/21/11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71A8B703-4C11-C440-8C42-E11F07BF90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74638"/>
          </a:xfrm>
          <a:prstGeom prst="rect">
            <a:avLst/>
          </a:prstGeom>
          <a:solidFill>
            <a:srgbClr val="C9001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df"/><Relationship Id="rId5" Type="http://schemas.openxmlformats.org/officeDocument/2006/relationships/image" Target="../media/image341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pdf"/><Relationship Id="rId12" Type="http://schemas.openxmlformats.org/officeDocument/2006/relationships/image" Target="../media/image53.png"/><Relationship Id="rId13" Type="http://schemas.openxmlformats.org/officeDocument/2006/relationships/image" Target="../media/image55.pdf"/><Relationship Id="rId14" Type="http://schemas.openxmlformats.org/officeDocument/2006/relationships/image" Target="../media/image55.png"/><Relationship Id="rId15" Type="http://schemas.openxmlformats.org/officeDocument/2006/relationships/image" Target="../media/image56.pdf"/><Relationship Id="rId16" Type="http://schemas.openxmlformats.org/officeDocument/2006/relationships/image" Target="../media/image57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df"/><Relationship Id="rId8" Type="http://schemas.openxmlformats.org/officeDocument/2006/relationships/image" Target="../media/image491.png"/><Relationship Id="rId9" Type="http://schemas.openxmlformats.org/officeDocument/2006/relationships/image" Target="../media/image53.pdf"/><Relationship Id="rId10" Type="http://schemas.openxmlformats.org/officeDocument/2006/relationships/image" Target="../media/image5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df"/><Relationship Id="rId4" Type="http://schemas.openxmlformats.org/officeDocument/2006/relationships/image" Target="../media/image751.png"/><Relationship Id="rId5" Type="http://schemas.openxmlformats.org/officeDocument/2006/relationships/image" Target="../media/image72.pdf"/><Relationship Id="rId6" Type="http://schemas.openxmlformats.org/officeDocument/2006/relationships/image" Target="../media/image691.png"/><Relationship Id="rId7" Type="http://schemas.openxmlformats.org/officeDocument/2006/relationships/image" Target="../media/image73.png"/><Relationship Id="rId8" Type="http://schemas.openxmlformats.org/officeDocument/2006/relationships/image" Target="../media/image74.pdf"/><Relationship Id="rId9" Type="http://schemas.openxmlformats.org/officeDocument/2006/relationships/image" Target="../media/image75.png"/><Relationship Id="rId10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0.png"/><Relationship Id="rId1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png"/><Relationship Id="rId3" Type="http://schemas.openxmlformats.org/officeDocument/2006/relationships/image" Target="../media/image59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60.png"/><Relationship Id="rId7" Type="http://schemas.openxmlformats.org/officeDocument/2006/relationships/image" Target="../media/image63.png"/><Relationship Id="rId8" Type="http://schemas.openxmlformats.org/officeDocument/2006/relationships/image" Target="../media/image85.png"/><Relationship Id="rId9" Type="http://schemas.openxmlformats.org/officeDocument/2006/relationships/image" Target="../media/image86.png"/><Relationship Id="rId10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2.jpe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1.png"/><Relationship Id="rId4" Type="http://schemas.openxmlformats.org/officeDocument/2006/relationships/image" Target="../media/image72.pdf"/><Relationship Id="rId5" Type="http://schemas.openxmlformats.org/officeDocument/2006/relationships/image" Target="../media/image691.png"/><Relationship Id="rId6" Type="http://schemas.openxmlformats.org/officeDocument/2006/relationships/image" Target="../media/image73.png"/><Relationship Id="rId7" Type="http://schemas.openxmlformats.org/officeDocument/2006/relationships/image" Target="../media/image74.pdf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d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9064" y="4341693"/>
            <a:ext cx="6400800" cy="2219979"/>
          </a:xfrm>
        </p:spPr>
        <p:txBody>
          <a:bodyPr>
            <a:noAutofit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Nick Shockey</a:t>
            </a:r>
          </a:p>
          <a:p>
            <a:pPr algn="l"/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DIRECTOR, RIGHT TO RESEARCH COALITION</a:t>
            </a:r>
          </a:p>
          <a:p>
            <a:pPr algn="l"/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Open Science Summit 2011</a:t>
            </a:r>
          </a:p>
          <a:p>
            <a:pPr algn="l"/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Mountain View, CA</a:t>
            </a:r>
          </a:p>
          <a:p>
            <a:pPr algn="l"/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October 23, 2011</a:t>
            </a:r>
          </a:p>
          <a:p>
            <a:pPr algn="l"/>
            <a:endParaRPr lang="en-US" sz="1600" dirty="0" smtClean="0"/>
          </a:p>
        </p:txBody>
      </p:sp>
      <p:pic>
        <p:nvPicPr>
          <p:cNvPr id="6" name="Picture 5" descr="SPARC_RightToResearch_MSOffic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011" y="4167909"/>
            <a:ext cx="1561989" cy="26900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31000" y="5930688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9064" y="6383106"/>
            <a:ext cx="159173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dirty="0" smtClean="0">
                <a:solidFill>
                  <a:srgbClr val="404064"/>
                </a:solidFill>
                <a:latin typeface="Gotham-Light"/>
                <a:cs typeface="Gotham-Light"/>
              </a:rPr>
              <a:t>nick@arl.org</a:t>
            </a:r>
          </a:p>
          <a:p>
            <a:endParaRPr lang="en-US" dirty="0">
              <a:solidFill>
                <a:srgbClr val="404064"/>
              </a:solidFill>
            </a:endParaRPr>
          </a:p>
        </p:txBody>
      </p:sp>
      <p:pic>
        <p:nvPicPr>
          <p:cNvPr id="7" name="Picture 6" descr="Black OA 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249" y="516978"/>
            <a:ext cx="7675419" cy="3198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  <p:pic>
        <p:nvPicPr>
          <p:cNvPr id="5" name="Picture 4" descr="Screen shot 2011-10-20 at 12.55.2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625"/>
            <a:ext cx="9144000" cy="47085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146968"/>
            <a:ext cx="9144000" cy="426323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200" y="1146969"/>
            <a:ext cx="8229600" cy="703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smtClean="0">
                <a:latin typeface="Helvetica"/>
                <a:ea typeface="+mj-ea"/>
                <a:cs typeface="Helvetica"/>
              </a:rPr>
              <a:t>The result: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pic>
        <p:nvPicPr>
          <p:cNvPr id="8" name="Picture 7" descr="Publisher Icon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2081186"/>
            <a:ext cx="939800" cy="1208856"/>
          </a:xfrm>
          <a:prstGeom prst="rect">
            <a:avLst/>
          </a:prstGeom>
        </p:spPr>
      </p:pic>
      <p:pic>
        <p:nvPicPr>
          <p:cNvPr id="9" name="Picture 8" descr="Publisher Icon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4071247"/>
            <a:ext cx="939800" cy="1208856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130300" y="2421680"/>
            <a:ext cx="3505200" cy="703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 smtClean="0">
                <a:latin typeface="Helvetica"/>
                <a:ea typeface="+mj-ea"/>
                <a:cs typeface="Helvetica"/>
              </a:rPr>
              <a:t>X 80,000/year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pic>
        <p:nvPicPr>
          <p:cNvPr id="14" name="Picture 13" descr="The Public.ai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26814" y="3036042"/>
            <a:ext cx="939800" cy="997105"/>
          </a:xfrm>
          <a:prstGeom prst="rect">
            <a:avLst/>
          </a:prstGeom>
        </p:spPr>
      </p:pic>
      <p:pic>
        <p:nvPicPr>
          <p:cNvPr id="15" name="Picture 14" descr="Screen shot 2011-10-20 at 9.50.36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5229303"/>
            <a:ext cx="920014" cy="1208856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130300" y="4462541"/>
            <a:ext cx="3683000" cy="703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 smtClean="0">
                <a:latin typeface="Helvetica"/>
                <a:ea typeface="+mj-ea"/>
                <a:cs typeface="Helvetica"/>
              </a:rPr>
              <a:t>X 2,000,000 total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479314" y="3188443"/>
            <a:ext cx="3422922" cy="703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 smtClean="0">
                <a:latin typeface="Helvetica"/>
                <a:ea typeface="+mj-ea"/>
                <a:cs typeface="Helvetica"/>
              </a:rPr>
              <a:t>X ~500,000/day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466614" y="5528521"/>
            <a:ext cx="3188708" cy="703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noProof="0" dirty="0" smtClean="0">
                <a:latin typeface="Helvetica"/>
                <a:ea typeface="+mj-ea"/>
                <a:cs typeface="Helvetica"/>
              </a:rPr>
              <a:t>from outside the Academy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  <p:bldP spid="16" grpId="0"/>
      <p:bldP spid="1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2825"/>
            <a:ext cx="8280400" cy="1470025"/>
          </a:xfrm>
        </p:spPr>
        <p:txBody>
          <a:bodyPr/>
          <a:lstStyle/>
          <a:p>
            <a:r>
              <a:rPr lang="en-US" sz="4400" dirty="0" smtClean="0"/>
              <a:t>Why is Open Access important?</a:t>
            </a:r>
            <a:endParaRPr lang="en-US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  <p:pic>
        <p:nvPicPr>
          <p:cNvPr id="6" name="Picture 5" descr="Screen shot 2010-03-09 at 7.53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510373"/>
            <a:ext cx="6859129" cy="417922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j-ea"/>
                <a:cs typeface="Helvetica"/>
              </a:rPr>
              <a:t>The </a:t>
            </a:r>
            <a:r>
              <a:rPr lang="en-US" sz="3300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j-ea"/>
                <a:cs typeface="Helvetica"/>
              </a:rPr>
              <a:t>current system is broken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1917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761999" y="6247749"/>
            <a:ext cx="8039417" cy="224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sz="86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Light"/>
                <a:ea typeface="+mj-ea"/>
                <a:cs typeface="Gotham-Light"/>
              </a:rPr>
              <a:t>Source: Research </a:t>
            </a:r>
            <a:r>
              <a:rPr lang="en-US" sz="860" dirty="0" smtClean="0">
                <a:solidFill>
                  <a:srgbClr val="FFFFFF"/>
                </a:solidFill>
                <a:latin typeface="Gotham-Light"/>
                <a:ea typeface="+mj-ea"/>
                <a:cs typeface="Gotham-Light"/>
              </a:rPr>
              <a:t>Information Network, “How researchers secure access to licensed content not immediately available to them,” December 2009</a:t>
            </a:r>
            <a:endParaRPr kumimoji="0" lang="en-US" sz="86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Light"/>
              <a:ea typeface="+mj-ea"/>
              <a:cs typeface="Gotham-Light"/>
            </a:endParaRPr>
          </a:p>
        </p:txBody>
      </p:sp>
      <p:pic>
        <p:nvPicPr>
          <p:cNvPr id="6" name="Picture 5" descr="Screen shot 2011-04-09 at 5.22.0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00" y="989949"/>
            <a:ext cx="4305300" cy="4305300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0" y="599929"/>
            <a:ext cx="3695700" cy="4695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40% of researchers </a:t>
            </a:r>
            <a:r>
              <a:rPr lang="en-US" sz="3300" dirty="0" smtClean="0">
                <a:solidFill>
                  <a:schemeClr val="bg1"/>
                </a:solidFill>
                <a:latin typeface="Helvetica"/>
                <a:ea typeface="+mj-ea"/>
                <a:cs typeface="Helvetica"/>
              </a:rPr>
              <a:t>can’t access resources they need on a </a:t>
            </a:r>
            <a:r>
              <a:rPr lang="en-US" sz="3300" dirty="0" smtClean="0">
                <a:solidFill>
                  <a:srgbClr val="FE0A1D"/>
                </a:solidFill>
                <a:latin typeface="Helvetica"/>
                <a:ea typeface="+mj-ea"/>
                <a:cs typeface="Helvetica"/>
              </a:rPr>
              <a:t>DAILY </a:t>
            </a:r>
            <a:r>
              <a:rPr lang="en-US" sz="3300" dirty="0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or</a:t>
            </a:r>
            <a:r>
              <a:rPr lang="en-US" sz="3300" dirty="0" smtClean="0">
                <a:latin typeface="Helvetica"/>
                <a:ea typeface="+mj-ea"/>
                <a:cs typeface="Helvetica"/>
              </a:rPr>
              <a:t> </a:t>
            </a:r>
            <a:r>
              <a:rPr lang="en-US" sz="3300" dirty="0" smtClean="0">
                <a:solidFill>
                  <a:srgbClr val="FE0A1D"/>
                </a:solidFill>
                <a:latin typeface="Helvetica"/>
                <a:ea typeface="+mj-ea"/>
                <a:cs typeface="Helvetica"/>
              </a:rPr>
              <a:t>WEEKLY</a:t>
            </a:r>
            <a:r>
              <a:rPr lang="en-US" sz="3300" dirty="0" smtClean="0">
                <a:latin typeface="Helvetica"/>
                <a:ea typeface="+mj-ea"/>
                <a:cs typeface="Helvetica"/>
              </a:rPr>
              <a:t> </a:t>
            </a:r>
            <a:r>
              <a:rPr lang="en-US" sz="3300" dirty="0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basis (UK Study)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410200" y="647700"/>
            <a:ext cx="3695700" cy="469532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The average academic library in the UK has access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to </a:t>
            </a:r>
            <a:r>
              <a:rPr lang="en-US" i="1" dirty="0" smtClean="0">
                <a:solidFill>
                  <a:schemeClr val="tx1"/>
                </a:solidFill>
              </a:rPr>
              <a:t>just </a:t>
            </a:r>
            <a:r>
              <a:rPr lang="en-US" b="1" i="1" dirty="0" smtClean="0">
                <a:solidFill>
                  <a:schemeClr val="tx1"/>
                </a:solidFill>
              </a:rPr>
              <a:t>HALF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of all journals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  <p:pic>
        <p:nvPicPr>
          <p:cNvPr id="7" name="Picture 6" descr="50% of Journals.ps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66" y="306285"/>
            <a:ext cx="5196645" cy="6027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5775240"/>
            <a:ext cx="9144000" cy="1082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rofit Margin Color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849"/>
            <a:ext cx="9144000" cy="543869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j-ea"/>
                <a:cs typeface="Helvetica"/>
              </a:rPr>
              <a:t>Publishing </a:t>
            </a:r>
            <a:r>
              <a:rPr lang="en-US" sz="3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j-ea"/>
                <a:cs typeface="Helvetica"/>
              </a:rPr>
              <a:t>has become</a:t>
            </a:r>
            <a:r>
              <a:rPr lang="en-US" sz="3300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j-ea"/>
                <a:cs typeface="Helvetica"/>
              </a:rPr>
              <a:t> </a:t>
            </a:r>
            <a:r>
              <a:rPr lang="en-US" sz="3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j-ea"/>
                <a:cs typeface="Helvetica"/>
              </a:rPr>
              <a:t>big business…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  <p:sp>
        <p:nvSpPr>
          <p:cNvPr id="8" name="Title 7"/>
          <p:cNvSpPr txBox="1">
            <a:spLocks/>
          </p:cNvSpPr>
          <p:nvPr/>
        </p:nvSpPr>
        <p:spPr>
          <a:xfrm>
            <a:off x="2489200" y="2227282"/>
            <a:ext cx="4794450" cy="1029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smtClean="0">
                <a:solidFill>
                  <a:srgbClr val="000000"/>
                </a:solidFill>
                <a:latin typeface="Helvetica"/>
                <a:ea typeface="+mj-ea"/>
                <a:cs typeface="Helvetica"/>
              </a:rPr>
              <a:t>   200-300% &gt; Inflation</a:t>
            </a:r>
            <a:endParaRPr kumimoji="0" lang="en-US" sz="3000" b="0" u="none" strike="noStrike" kern="1200" cap="none" spc="0" normalizeH="0" baseline="0" noProof="0" dirty="0">
              <a:ln>
                <a:noFill/>
              </a:ln>
              <a:solidFill>
                <a:srgbClr val="FF0011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10" name="Title 7"/>
          <p:cNvSpPr txBox="1">
            <a:spLocks/>
          </p:cNvSpPr>
          <p:nvPr/>
        </p:nvSpPr>
        <p:spPr>
          <a:xfrm>
            <a:off x="520700" y="1333500"/>
            <a:ext cx="3552925" cy="826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u="sng" dirty="0" smtClean="0">
                <a:solidFill>
                  <a:srgbClr val="000000"/>
                </a:solidFill>
                <a:latin typeface="Helvetica"/>
                <a:ea typeface="+mj-ea"/>
                <a:cs typeface="Helvetica"/>
              </a:rPr>
              <a:t>1975-1995</a:t>
            </a:r>
            <a:endParaRPr kumimoji="0" lang="en-US" sz="3000" b="0" u="sng" strike="noStrike" kern="1200" cap="none" spc="0" normalizeH="0" baseline="0" noProof="0" dirty="0">
              <a:ln>
                <a:noFill/>
              </a:ln>
              <a:solidFill>
                <a:srgbClr val="FF0011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j-ea"/>
                <a:cs typeface="Helvetica"/>
              </a:rPr>
              <a:t>Rapidly Rising Prices…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12" name="Up Arrow 11"/>
          <p:cNvSpPr/>
          <p:nvPr/>
        </p:nvSpPr>
        <p:spPr>
          <a:xfrm flipH="1">
            <a:off x="1861033" y="4492279"/>
            <a:ext cx="879782" cy="1290531"/>
          </a:xfrm>
          <a:prstGeom prst="upArrow">
            <a:avLst/>
          </a:prstGeom>
          <a:solidFill>
            <a:srgbClr val="FE0A1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itle 7"/>
          <p:cNvSpPr txBox="1">
            <a:spLocks/>
          </p:cNvSpPr>
          <p:nvPr/>
        </p:nvSpPr>
        <p:spPr>
          <a:xfrm>
            <a:off x="2489200" y="4651779"/>
            <a:ext cx="4794450" cy="1029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smtClean="0">
                <a:solidFill>
                  <a:srgbClr val="000000"/>
                </a:solidFill>
                <a:latin typeface="Helvetica"/>
                <a:ea typeface="+mj-ea"/>
                <a:cs typeface="Helvetica"/>
              </a:rPr>
              <a:t>   7-10% per year</a:t>
            </a:r>
            <a:endParaRPr kumimoji="0" lang="en-US" sz="3000" b="0" u="none" strike="noStrike" kern="1200" cap="none" spc="0" normalizeH="0" baseline="0" noProof="0" dirty="0">
              <a:ln>
                <a:noFill/>
              </a:ln>
              <a:solidFill>
                <a:srgbClr val="FF0011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14" name="Title 7"/>
          <p:cNvSpPr txBox="1">
            <a:spLocks/>
          </p:cNvSpPr>
          <p:nvPr/>
        </p:nvSpPr>
        <p:spPr>
          <a:xfrm>
            <a:off x="520700" y="3643697"/>
            <a:ext cx="3552925" cy="826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u="sng" dirty="0" smtClean="0">
                <a:solidFill>
                  <a:srgbClr val="000000"/>
                </a:solidFill>
                <a:latin typeface="Helvetica"/>
                <a:ea typeface="+mj-ea"/>
                <a:cs typeface="Helvetica"/>
              </a:rPr>
              <a:t>1995-2009</a:t>
            </a:r>
            <a:endParaRPr kumimoji="0" lang="en-US" sz="3000" b="0" u="sng" strike="noStrike" kern="1200" cap="none" spc="0" normalizeH="0" baseline="0" noProof="0" dirty="0">
              <a:ln>
                <a:noFill/>
              </a:ln>
              <a:solidFill>
                <a:srgbClr val="FF0011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18" name="Up Arrow 17"/>
          <p:cNvSpPr/>
          <p:nvPr/>
        </p:nvSpPr>
        <p:spPr>
          <a:xfrm flipH="1">
            <a:off x="1861033" y="2111866"/>
            <a:ext cx="879782" cy="1290531"/>
          </a:xfrm>
          <a:prstGeom prst="upArrow">
            <a:avLst/>
          </a:prstGeom>
          <a:solidFill>
            <a:srgbClr val="FE0A1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  <p:pic>
        <p:nvPicPr>
          <p:cNvPr id="13" name="Picture 12" descr="Journal.p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56" y="4555809"/>
            <a:ext cx="815707" cy="1017976"/>
          </a:xfrm>
          <a:prstGeom prst="rect">
            <a:avLst/>
          </a:prstGeom>
        </p:spPr>
      </p:pic>
      <p:sp>
        <p:nvSpPr>
          <p:cNvPr id="14" name="Title 7"/>
          <p:cNvSpPr txBox="1">
            <a:spLocks/>
          </p:cNvSpPr>
          <p:nvPr/>
        </p:nvSpPr>
        <p:spPr>
          <a:xfrm>
            <a:off x="33337" y="3935097"/>
            <a:ext cx="2278063" cy="486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Engineering</a:t>
            </a:r>
            <a:endParaRPr kumimoji="0" lang="en-US" sz="30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15" name="Title 7"/>
          <p:cNvSpPr txBox="1">
            <a:spLocks/>
          </p:cNvSpPr>
          <p:nvPr/>
        </p:nvSpPr>
        <p:spPr>
          <a:xfrm>
            <a:off x="1479940" y="4784410"/>
            <a:ext cx="1974460" cy="486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000" dirty="0" smtClean="0">
                <a:solidFill>
                  <a:srgbClr val="000000"/>
                </a:solidFill>
                <a:latin typeface="Helvetica"/>
                <a:ea typeface="+mj-ea"/>
                <a:cs typeface="Helvetica"/>
              </a:rPr>
              <a:t>= </a:t>
            </a:r>
            <a:r>
              <a:rPr lang="en-US" sz="3000" dirty="0" smtClean="0">
                <a:solidFill>
                  <a:srgbClr val="FF0011"/>
                </a:solidFill>
                <a:latin typeface="Helvetica"/>
                <a:cs typeface="Helvetica"/>
              </a:rPr>
              <a:t>$2,035</a:t>
            </a:r>
            <a:endParaRPr kumimoji="0" lang="en-US" sz="3000" b="0" u="none" strike="noStrike" kern="1200" cap="none" spc="0" normalizeH="0" baseline="0" noProof="0" dirty="0">
              <a:ln>
                <a:noFill/>
              </a:ln>
              <a:solidFill>
                <a:srgbClr val="FF0011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pic>
        <p:nvPicPr>
          <p:cNvPr id="16" name="Picture 15" descr="Journal.p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800" y="4574401"/>
            <a:ext cx="815707" cy="1017976"/>
          </a:xfrm>
          <a:prstGeom prst="rect">
            <a:avLst/>
          </a:prstGeom>
        </p:spPr>
      </p:pic>
      <p:sp>
        <p:nvSpPr>
          <p:cNvPr id="17" name="Title 7"/>
          <p:cNvSpPr txBox="1">
            <a:spLocks/>
          </p:cNvSpPr>
          <p:nvPr/>
        </p:nvSpPr>
        <p:spPr>
          <a:xfrm>
            <a:off x="2965181" y="3935097"/>
            <a:ext cx="2114819" cy="486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Astronomy</a:t>
            </a:r>
            <a:endParaRPr kumimoji="0" lang="en-US" sz="30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18" name="Title 7"/>
          <p:cNvSpPr txBox="1">
            <a:spLocks/>
          </p:cNvSpPr>
          <p:nvPr/>
        </p:nvSpPr>
        <p:spPr>
          <a:xfrm>
            <a:off x="4475284" y="4803002"/>
            <a:ext cx="1974460" cy="486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000" dirty="0" smtClean="0">
                <a:solidFill>
                  <a:srgbClr val="000000"/>
                </a:solidFill>
                <a:latin typeface="Helvetica"/>
                <a:ea typeface="+mj-ea"/>
                <a:cs typeface="Helvetica"/>
              </a:rPr>
              <a:t>= </a:t>
            </a:r>
            <a:r>
              <a:rPr lang="en-US" sz="3000" dirty="0" smtClean="0">
                <a:solidFill>
                  <a:srgbClr val="FF0011"/>
                </a:solidFill>
                <a:latin typeface="Helvetica"/>
                <a:cs typeface="Helvetica"/>
              </a:rPr>
              <a:t>$2,008</a:t>
            </a:r>
            <a:endParaRPr kumimoji="0" lang="en-US" sz="3000" b="0" u="none" strike="noStrike" kern="1200" cap="none" spc="0" normalizeH="0" baseline="0" noProof="0" dirty="0">
              <a:ln>
                <a:noFill/>
              </a:ln>
              <a:solidFill>
                <a:srgbClr val="FF0011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pic>
        <p:nvPicPr>
          <p:cNvPr id="19" name="Picture 18" descr="Journal.p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244" y="4574401"/>
            <a:ext cx="815707" cy="1017976"/>
          </a:xfrm>
          <a:prstGeom prst="rect">
            <a:avLst/>
          </a:prstGeom>
        </p:spPr>
      </p:pic>
      <p:sp>
        <p:nvSpPr>
          <p:cNvPr id="20" name="Title 7"/>
          <p:cNvSpPr txBox="1">
            <a:spLocks/>
          </p:cNvSpPr>
          <p:nvPr/>
        </p:nvSpPr>
        <p:spPr>
          <a:xfrm>
            <a:off x="5974361" y="3793245"/>
            <a:ext cx="1839765" cy="486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000" dirty="0" smtClean="0">
                <a:solidFill>
                  <a:srgbClr val="000000"/>
                </a:solidFill>
                <a:latin typeface="Helvetica"/>
                <a:cs typeface="Helvetica"/>
              </a:rPr>
              <a:t>Health Sciences</a:t>
            </a:r>
            <a:endParaRPr lang="en-US" sz="30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1" name="Title 7"/>
          <p:cNvSpPr txBox="1">
            <a:spLocks/>
          </p:cNvSpPr>
          <p:nvPr/>
        </p:nvSpPr>
        <p:spPr>
          <a:xfrm>
            <a:off x="7381728" y="4803002"/>
            <a:ext cx="1974460" cy="486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000" dirty="0" smtClean="0">
                <a:solidFill>
                  <a:srgbClr val="000000"/>
                </a:solidFill>
                <a:latin typeface="Helvetica"/>
                <a:cs typeface="Helvetica"/>
              </a:rPr>
              <a:t>= </a:t>
            </a:r>
            <a:r>
              <a:rPr lang="en-US" sz="3000" dirty="0" smtClean="0">
                <a:solidFill>
                  <a:srgbClr val="FF0011"/>
                </a:solidFill>
                <a:latin typeface="Helvetica"/>
                <a:cs typeface="Helvetica"/>
              </a:rPr>
              <a:t>$1,470</a:t>
            </a:r>
            <a:endParaRPr lang="en-US" sz="3000" dirty="0">
              <a:solidFill>
                <a:srgbClr val="FF0011"/>
              </a:solidFill>
              <a:latin typeface="Helvetica"/>
              <a:cs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6139210"/>
            <a:ext cx="833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Helvetica"/>
                <a:cs typeface="Helvetica"/>
              </a:rPr>
              <a:t>Source: “Periodicals Price Survey 2011: Under Pressure, Times Are Changing,” by Stephen Bosch, </a:t>
            </a:r>
            <a:r>
              <a:rPr lang="en-US" sz="900" dirty="0" err="1" smtClean="0">
                <a:latin typeface="Helvetica"/>
                <a:cs typeface="Helvetica"/>
              </a:rPr>
              <a:t>Kittie</a:t>
            </a:r>
            <a:r>
              <a:rPr lang="en-US" sz="900" dirty="0" smtClean="0">
                <a:latin typeface="Helvetica"/>
                <a:cs typeface="Helvetica"/>
              </a:rPr>
              <a:t> Henderson, &amp; Heather </a:t>
            </a:r>
            <a:r>
              <a:rPr lang="en-US" sz="900" dirty="0" err="1" smtClean="0">
                <a:latin typeface="Helvetica"/>
                <a:cs typeface="Helvetica"/>
              </a:rPr>
              <a:t>Klusendorf</a:t>
            </a:r>
            <a:r>
              <a:rPr lang="en-US" sz="900" dirty="0" smtClean="0">
                <a:latin typeface="Helvetica"/>
                <a:cs typeface="Helvetica"/>
              </a:rPr>
              <a:t>.  Library Journal, April 14, 2011. http://www.libraryjournal.com/lj/newslettersnewsletterbucketljxpress/890009-441/periodicals_price_survey_2011_under.html.csp</a:t>
            </a:r>
            <a:endParaRPr lang="en-US" sz="900" dirty="0">
              <a:latin typeface="Helvetica"/>
              <a:cs typeface="Helvetica"/>
            </a:endParaRPr>
          </a:p>
        </p:txBody>
      </p:sp>
      <p:pic>
        <p:nvPicPr>
          <p:cNvPr id="25" name="Picture 24" descr="Journal.p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56" y="2051507"/>
            <a:ext cx="815707" cy="1017976"/>
          </a:xfrm>
          <a:prstGeom prst="rect">
            <a:avLst/>
          </a:prstGeom>
        </p:spPr>
      </p:pic>
      <p:sp>
        <p:nvSpPr>
          <p:cNvPr id="26" name="Title 7"/>
          <p:cNvSpPr txBox="1">
            <a:spLocks/>
          </p:cNvSpPr>
          <p:nvPr/>
        </p:nvSpPr>
        <p:spPr>
          <a:xfrm>
            <a:off x="33337" y="1430795"/>
            <a:ext cx="1960563" cy="486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Chemistry</a:t>
            </a:r>
            <a:endParaRPr kumimoji="0" lang="en-US" sz="30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27" name="Title 7"/>
          <p:cNvSpPr txBox="1">
            <a:spLocks/>
          </p:cNvSpPr>
          <p:nvPr/>
        </p:nvSpPr>
        <p:spPr>
          <a:xfrm>
            <a:off x="1479940" y="2280108"/>
            <a:ext cx="1974460" cy="486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000" dirty="0" smtClean="0">
                <a:solidFill>
                  <a:srgbClr val="000000"/>
                </a:solidFill>
                <a:latin typeface="Helvetica"/>
                <a:ea typeface="+mj-ea"/>
                <a:cs typeface="Helvetica"/>
              </a:rPr>
              <a:t>= </a:t>
            </a:r>
            <a:r>
              <a:rPr lang="en-US" sz="3000" dirty="0" smtClean="0">
                <a:solidFill>
                  <a:srgbClr val="FF0011"/>
                </a:solidFill>
                <a:latin typeface="Helvetica"/>
                <a:cs typeface="Helvetica"/>
              </a:rPr>
              <a:t>$4,044</a:t>
            </a:r>
            <a:endParaRPr kumimoji="0" lang="en-US" sz="3000" b="0" u="none" strike="noStrike" kern="1200" cap="none" spc="0" normalizeH="0" baseline="0" noProof="0" dirty="0">
              <a:ln>
                <a:noFill/>
              </a:ln>
              <a:solidFill>
                <a:srgbClr val="FF0011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pic>
        <p:nvPicPr>
          <p:cNvPr id="28" name="Picture 27" descr="Journal.p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800" y="2070099"/>
            <a:ext cx="815707" cy="1017976"/>
          </a:xfrm>
          <a:prstGeom prst="rect">
            <a:avLst/>
          </a:prstGeom>
        </p:spPr>
      </p:pic>
      <p:sp>
        <p:nvSpPr>
          <p:cNvPr id="29" name="Title 7"/>
          <p:cNvSpPr txBox="1">
            <a:spLocks/>
          </p:cNvSpPr>
          <p:nvPr/>
        </p:nvSpPr>
        <p:spPr>
          <a:xfrm>
            <a:off x="3028681" y="1430795"/>
            <a:ext cx="1960563" cy="486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Physics</a:t>
            </a:r>
            <a:endParaRPr kumimoji="0" lang="en-US" sz="30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30" name="Title 7"/>
          <p:cNvSpPr txBox="1">
            <a:spLocks/>
          </p:cNvSpPr>
          <p:nvPr/>
        </p:nvSpPr>
        <p:spPr>
          <a:xfrm>
            <a:off x="4475284" y="2298700"/>
            <a:ext cx="1974460" cy="486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000" dirty="0" smtClean="0">
                <a:solidFill>
                  <a:srgbClr val="000000"/>
                </a:solidFill>
                <a:latin typeface="Helvetica"/>
                <a:ea typeface="+mj-ea"/>
                <a:cs typeface="Helvetica"/>
              </a:rPr>
              <a:t>= </a:t>
            </a:r>
            <a:r>
              <a:rPr lang="en-US" sz="3000" dirty="0" smtClean="0">
                <a:solidFill>
                  <a:srgbClr val="FF0011"/>
                </a:solidFill>
                <a:latin typeface="Helvetica"/>
                <a:cs typeface="Helvetica"/>
              </a:rPr>
              <a:t>$3,499</a:t>
            </a:r>
            <a:endParaRPr kumimoji="0" lang="en-US" sz="3000" b="0" u="none" strike="noStrike" kern="1200" cap="none" spc="0" normalizeH="0" baseline="0" noProof="0" dirty="0">
              <a:ln>
                <a:noFill/>
              </a:ln>
              <a:solidFill>
                <a:srgbClr val="FF0011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pic>
        <p:nvPicPr>
          <p:cNvPr id="31" name="Picture 30" descr="Journal.p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244" y="2070099"/>
            <a:ext cx="815707" cy="1017976"/>
          </a:xfrm>
          <a:prstGeom prst="rect">
            <a:avLst/>
          </a:prstGeom>
        </p:spPr>
      </p:pic>
      <p:sp>
        <p:nvSpPr>
          <p:cNvPr id="32" name="Title 7"/>
          <p:cNvSpPr txBox="1">
            <a:spLocks/>
          </p:cNvSpPr>
          <p:nvPr/>
        </p:nvSpPr>
        <p:spPr>
          <a:xfrm>
            <a:off x="5974361" y="1430795"/>
            <a:ext cx="1839765" cy="486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000" dirty="0" smtClean="0">
                <a:solidFill>
                  <a:srgbClr val="000000"/>
                </a:solidFill>
                <a:latin typeface="Helvetica"/>
                <a:cs typeface="Helvetica"/>
              </a:rPr>
              <a:t>Biology</a:t>
            </a:r>
            <a:endParaRPr lang="en-US" sz="30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3" name="Title 7"/>
          <p:cNvSpPr txBox="1">
            <a:spLocks/>
          </p:cNvSpPr>
          <p:nvPr/>
        </p:nvSpPr>
        <p:spPr>
          <a:xfrm>
            <a:off x="7381728" y="2298700"/>
            <a:ext cx="1974460" cy="486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000" dirty="0" smtClean="0">
                <a:solidFill>
                  <a:srgbClr val="000000"/>
                </a:solidFill>
                <a:latin typeface="Helvetica"/>
                <a:cs typeface="Helvetica"/>
              </a:rPr>
              <a:t>= </a:t>
            </a:r>
            <a:r>
              <a:rPr lang="en-US" sz="3000" dirty="0" smtClean="0">
                <a:solidFill>
                  <a:srgbClr val="FF0011"/>
                </a:solidFill>
                <a:latin typeface="Helvetica"/>
                <a:cs typeface="Helvetica"/>
              </a:rPr>
              <a:t>$2,167</a:t>
            </a:r>
            <a:endParaRPr lang="en-US" sz="3000" dirty="0">
              <a:solidFill>
                <a:srgbClr val="FF0011"/>
              </a:solidFill>
              <a:latin typeface="Helvetica"/>
              <a:cs typeface="Helvetica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254000" y="274638"/>
            <a:ext cx="86487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Average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journal prices</a:t>
            </a:r>
            <a:endParaRPr kumimoji="0" lang="en-US" sz="4000" b="0" i="0" u="none" strike="noStrike" kern="1200" cap="none" spc="0" normalizeH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1396615"/>
            <a:ext cx="8297863" cy="451326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8297863" y="1396615"/>
            <a:ext cx="812800" cy="39084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Screen shot 2011-10-20 at 10.23.4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403" y="2259085"/>
            <a:ext cx="6388100" cy="25019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20" grpId="0"/>
      <p:bldP spid="21" grpId="0"/>
      <p:bldP spid="26" grpId="0"/>
      <p:bldP spid="27" grpId="0"/>
      <p:bldP spid="29" grpId="0"/>
      <p:bldP spid="30" grpId="0"/>
      <p:bldP spid="32" grpId="0"/>
      <p:bldP spid="33" grpId="0"/>
      <p:bldP spid="24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000" y="1711325"/>
            <a:ext cx="8648700" cy="1470025"/>
          </a:xfrm>
        </p:spPr>
        <p:txBody>
          <a:bodyPr/>
          <a:lstStyle/>
          <a:p>
            <a:r>
              <a:rPr lang="en-US" sz="3000" dirty="0" smtClean="0"/>
              <a:t>European Commission Report:</a:t>
            </a:r>
            <a:br>
              <a:rPr lang="en-US" sz="3000" dirty="0" smtClean="0"/>
            </a:br>
            <a:r>
              <a:rPr lang="en-US" sz="3000" dirty="0" smtClean="0"/>
              <a:t>On average, for-profit journals are </a:t>
            </a:r>
            <a:br>
              <a:rPr lang="en-US" sz="3000" dirty="0" smtClean="0"/>
            </a:br>
            <a:r>
              <a:rPr lang="en-US" sz="3000" b="1" dirty="0" smtClean="0"/>
              <a:t>3 TIMES</a:t>
            </a:r>
            <a:r>
              <a:rPr lang="en-US" sz="3000" dirty="0" smtClean="0"/>
              <a:t> more expensive than non-profits</a:t>
            </a:r>
            <a:r>
              <a:rPr lang="en-US" sz="3000" baseline="30000" dirty="0" smtClean="0"/>
              <a:t>1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In neuroscience, for-profit journals are </a:t>
            </a:r>
            <a:r>
              <a:rPr lang="en-US" sz="3000" b="1" dirty="0" smtClean="0"/>
              <a:t>890% </a:t>
            </a:r>
            <a:r>
              <a:rPr lang="en-US" sz="3000" dirty="0" smtClean="0"/>
              <a:t>more expensive (per page)</a:t>
            </a:r>
            <a:r>
              <a:rPr lang="en-US" sz="3000" baseline="30000" dirty="0" smtClean="0"/>
              <a:t>2</a:t>
            </a:r>
            <a:endParaRPr lang="en-US" sz="3000" baseline="30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456642"/>
            <a:ext cx="9144000" cy="820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961410"/>
            <a:ext cx="8331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smtClean="0">
                <a:latin typeface="Helvetica"/>
                <a:cs typeface="Helvetica"/>
              </a:rPr>
              <a:t>1 </a:t>
            </a:r>
            <a:r>
              <a:rPr lang="en-US" sz="1000" dirty="0" smtClean="0">
                <a:latin typeface="Helvetica"/>
                <a:cs typeface="Helvetica"/>
              </a:rPr>
              <a:t>Study on the economic and technical evolution of the scientific publication markets in Europe, Commissioned by the European Commission</a:t>
            </a:r>
          </a:p>
          <a:p>
            <a:r>
              <a:rPr lang="en-US" sz="1000" baseline="30000" dirty="0" smtClean="0">
                <a:latin typeface="Helvetica"/>
                <a:cs typeface="Helvetica"/>
              </a:rPr>
              <a:t>2</a:t>
            </a:r>
            <a:r>
              <a:rPr lang="en-US" sz="1000" dirty="0" smtClean="0">
                <a:latin typeface="Helvetica"/>
                <a:cs typeface="Helvetica"/>
              </a:rPr>
              <a:t> The </a:t>
            </a:r>
            <a:r>
              <a:rPr lang="en-US" sz="1000" dirty="0">
                <a:latin typeface="Helvetica"/>
                <a:cs typeface="Helvetica"/>
              </a:rPr>
              <a:t>Costs and Benefits of Site </a:t>
            </a:r>
            <a:r>
              <a:rPr lang="en-US" sz="1000" dirty="0" err="1">
                <a:latin typeface="Helvetica"/>
                <a:cs typeface="Helvetica"/>
              </a:rPr>
              <a:t>Licences</a:t>
            </a:r>
            <a:r>
              <a:rPr lang="en-US" sz="1000" dirty="0">
                <a:latin typeface="Helvetica"/>
                <a:cs typeface="Helvetica"/>
              </a:rPr>
              <a:t> to Academic Journals”, Proceedings of the National Academy of Sciences,</a:t>
            </a:r>
            <a:r>
              <a:rPr lang="en-US" sz="1000" dirty="0" smtClean="0">
                <a:latin typeface="Helvetica"/>
                <a:cs typeface="Helvetica"/>
              </a:rPr>
              <a:t> C.T</a:t>
            </a:r>
            <a:r>
              <a:rPr lang="en-US" sz="1000" dirty="0">
                <a:latin typeface="Helvetica"/>
                <a:cs typeface="Helvetica"/>
              </a:rPr>
              <a:t>. Bergstrom and T.C. Bergstrom.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  <p:pic>
        <p:nvPicPr>
          <p:cNvPr id="5" name="Picture 4" descr="Cost Per Page 603 HQ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45" y="514074"/>
            <a:ext cx="8041015" cy="563272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91835" y="282144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3000" dirty="0" smtClean="0">
                <a:latin typeface="Helvetica"/>
                <a:cs typeface="Helvetica"/>
              </a:rPr>
              <a:t>Open Access (OA) is the free, immediate, unrestricted availability of high-quality, peer-reviewed scholarship over the Internet – combined with the rights to use this information to its fullest possible extent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- The Budapest Open Access Initiative, 2002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pic>
        <p:nvPicPr>
          <p:cNvPr id="9" name="Picture 8" descr="Black OA 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484" y="282498"/>
            <a:ext cx="5727701" cy="2386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Developing Countri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758" y="6188075"/>
            <a:ext cx="1787525" cy="657225"/>
          </a:xfrm>
          <a:prstGeom prst="rect">
            <a:avLst/>
          </a:prstGeom>
        </p:spPr>
      </p:pic>
      <p:pic>
        <p:nvPicPr>
          <p:cNvPr id="16" name="Picture 15" descr="Student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607957"/>
            <a:ext cx="1597025" cy="384175"/>
          </a:xfrm>
          <a:prstGeom prst="rect">
            <a:avLst/>
          </a:prstGeom>
        </p:spPr>
      </p:pic>
      <p:pic>
        <p:nvPicPr>
          <p:cNvPr id="17" name="Picture 16" descr="Doctor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986" y="2489200"/>
            <a:ext cx="1431925" cy="384175"/>
          </a:xfrm>
          <a:prstGeom prst="rect">
            <a:avLst/>
          </a:prstGeom>
        </p:spPr>
      </p:pic>
      <p:pic>
        <p:nvPicPr>
          <p:cNvPr id="18" name="Picture 17" descr="Patient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5983" y="2489200"/>
            <a:ext cx="1431925" cy="377825"/>
          </a:xfrm>
          <a:prstGeom prst="rect">
            <a:avLst/>
          </a:prstGeom>
        </p:spPr>
      </p:pic>
      <p:pic>
        <p:nvPicPr>
          <p:cNvPr id="19" name="Picture 18" descr="Research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2255" y="4750198"/>
            <a:ext cx="2085975" cy="3778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92100" y="274638"/>
            <a:ext cx="855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00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j-ea"/>
                <a:cs typeface="Helvetica"/>
              </a:rPr>
              <a:t>Tremendous </a:t>
            </a:r>
            <a:r>
              <a:rPr lang="en-US" sz="3100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j-ea"/>
                <a:cs typeface="Helvetica"/>
              </a:rPr>
              <a:t>advantages </a:t>
            </a:r>
            <a:r>
              <a:rPr lang="en-US" sz="3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j-ea"/>
                <a:cs typeface="Helvetica"/>
              </a:rPr>
              <a:t>of</a:t>
            </a:r>
            <a:r>
              <a:rPr lang="en-US" sz="3100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j-ea"/>
                <a:cs typeface="Helvetica"/>
              </a:rPr>
              <a:t> an open system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pic>
        <p:nvPicPr>
          <p:cNvPr id="6" name="Picture 5" descr="Doctors.ai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7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2362200" y="1348922"/>
            <a:ext cx="1136469" cy="1136469"/>
          </a:xfrm>
          <a:prstGeom prst="rect">
            <a:avLst/>
          </a:prstGeom>
        </p:spPr>
      </p:pic>
      <p:pic>
        <p:nvPicPr>
          <p:cNvPr id="7" name="Picture 6" descr="Patients.ai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9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5727700" y="1348922"/>
            <a:ext cx="1136469" cy="1136469"/>
          </a:xfrm>
          <a:prstGeom prst="rect">
            <a:avLst/>
          </a:prstGeom>
        </p:spPr>
      </p:pic>
      <p:pic>
        <p:nvPicPr>
          <p:cNvPr id="8" name="Picture 7" descr="Developing Countries.ai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1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4076700" y="5001078"/>
            <a:ext cx="1183822" cy="1183822"/>
          </a:xfrm>
          <a:prstGeom prst="rect">
            <a:avLst/>
          </a:prstGeom>
        </p:spPr>
      </p:pic>
      <p:pic>
        <p:nvPicPr>
          <p:cNvPr id="9" name="Picture 8" descr="Researchers.ai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6921500" y="3609522"/>
            <a:ext cx="1136469" cy="1136469"/>
          </a:xfrm>
          <a:prstGeom prst="rect">
            <a:avLst/>
          </a:prstGeom>
        </p:spPr>
      </p:pic>
      <p:pic>
        <p:nvPicPr>
          <p:cNvPr id="10" name="Picture 9" descr="Students.ai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6"/>
              <a:stretch>
                <a:fillRect/>
              </a:stretch>
            </p:blipFill>
          </mc:Fallback>
        </mc:AlternateContent>
        <p:spPr>
          <a:xfrm>
            <a:off x="774700" y="3609522"/>
            <a:ext cx="1420586" cy="1136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2454275"/>
            <a:ext cx="7772400" cy="1470025"/>
          </a:xfrm>
        </p:spPr>
        <p:txBody>
          <a:bodyPr/>
          <a:lstStyle/>
          <a:p>
            <a:r>
              <a:rPr lang="en-US" dirty="0" smtClean="0"/>
              <a:t>How students are changing the system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519906" y="1154934"/>
            <a:ext cx="5547894" cy="4395668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200" dirty="0" smtClean="0"/>
              <a:t>Launched in Summer 2009</a:t>
            </a:r>
          </a:p>
          <a:p>
            <a:pPr>
              <a:spcBef>
                <a:spcPts val="0"/>
              </a:spcBef>
              <a:buNone/>
            </a:pPr>
            <a:endParaRPr lang="en-US" sz="2200" dirty="0" smtClean="0"/>
          </a:p>
          <a:p>
            <a:pPr>
              <a:spcBef>
                <a:spcPts val="0"/>
              </a:spcBef>
              <a:buNone/>
            </a:pPr>
            <a:r>
              <a:rPr lang="en-US" sz="2200" dirty="0" smtClean="0"/>
              <a:t>Built around the Student Statement on the</a:t>
            </a:r>
          </a:p>
          <a:p>
            <a:pPr>
              <a:spcBef>
                <a:spcPts val="0"/>
              </a:spcBef>
              <a:buNone/>
            </a:pPr>
            <a:r>
              <a:rPr lang="en-US" sz="2200" dirty="0" smtClean="0"/>
              <a:t>Right to Research: access to research is a</a:t>
            </a:r>
          </a:p>
          <a:p>
            <a:pPr>
              <a:spcBef>
                <a:spcPts val="0"/>
              </a:spcBef>
              <a:buNone/>
            </a:pPr>
            <a:r>
              <a:rPr lang="en-US" sz="2200" dirty="0" smtClean="0"/>
              <a:t>student </a:t>
            </a:r>
            <a:r>
              <a:rPr lang="en-US" sz="2200" dirty="0" smtClean="0">
                <a:solidFill>
                  <a:srgbClr val="FF0000"/>
                </a:solidFill>
              </a:rPr>
              <a:t>right				</a:t>
            </a:r>
          </a:p>
          <a:p>
            <a:pPr>
              <a:spcBef>
                <a:spcPts val="0"/>
              </a:spcBef>
              <a:buNone/>
            </a:pPr>
            <a:endParaRPr lang="en-US" sz="2200" dirty="0" smtClean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-US" sz="2200" dirty="0" smtClean="0"/>
              <a:t>International alliance of 40 graduate &amp;</a:t>
            </a:r>
          </a:p>
          <a:p>
            <a:pPr>
              <a:spcBef>
                <a:spcPts val="0"/>
              </a:spcBef>
              <a:buNone/>
            </a:pPr>
            <a:r>
              <a:rPr lang="en-US" sz="2200" dirty="0" smtClean="0"/>
              <a:t>undergraduate student organizations,</a:t>
            </a:r>
          </a:p>
          <a:p>
            <a:pPr>
              <a:spcBef>
                <a:spcPts val="0"/>
              </a:spcBef>
              <a:buNone/>
            </a:pPr>
            <a:r>
              <a:rPr lang="en-US" sz="2200" dirty="0" smtClean="0"/>
              <a:t>representing nearly 7 million students in</a:t>
            </a:r>
          </a:p>
          <a:p>
            <a:pPr>
              <a:spcBef>
                <a:spcPts val="0"/>
              </a:spcBef>
              <a:buNone/>
            </a:pPr>
            <a:r>
              <a:rPr lang="en-US" sz="2200" dirty="0" smtClean="0"/>
              <a:t>about 100 countries around the world</a:t>
            </a:r>
          </a:p>
          <a:p>
            <a:pPr>
              <a:spcBef>
                <a:spcPts val="0"/>
              </a:spcBef>
              <a:buNone/>
            </a:pPr>
            <a:endParaRPr lang="en-US" sz="2200" dirty="0" smtClean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-US" sz="2200" dirty="0" smtClean="0">
                <a:solidFill>
                  <a:srgbClr val="000000"/>
                </a:solidFill>
              </a:rPr>
              <a:t>Two program areas: advocacy &amp; education</a:t>
            </a:r>
            <a:endParaRPr lang="en-US" sz="2200" dirty="0" smtClean="0"/>
          </a:p>
        </p:txBody>
      </p:sp>
      <p:pic>
        <p:nvPicPr>
          <p:cNvPr id="8" name="Picture 7" descr="SPARC_RightToResearch_MSOffic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035"/>
            <a:ext cx="3596106" cy="61932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482600" y="678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3472448" y="379531"/>
            <a:ext cx="5595352" cy="6389569"/>
            <a:chOff x="3472448" y="379531"/>
            <a:chExt cx="5595352" cy="6389569"/>
          </a:xfrm>
        </p:grpSpPr>
        <p:grpSp>
          <p:nvGrpSpPr>
            <p:cNvPr id="27" name="Group 26"/>
            <p:cNvGrpSpPr/>
            <p:nvPr/>
          </p:nvGrpSpPr>
          <p:grpSpPr>
            <a:xfrm>
              <a:off x="3472448" y="379531"/>
              <a:ext cx="5595352" cy="6389569"/>
              <a:chOff x="3497513" y="379531"/>
              <a:chExt cx="5595352" cy="6389569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3497513" y="379531"/>
                <a:ext cx="5595352" cy="6389569"/>
                <a:chOff x="3497513" y="379531"/>
                <a:chExt cx="5595352" cy="6389569"/>
              </a:xfrm>
            </p:grpSpPr>
            <p:grpSp>
              <p:nvGrpSpPr>
                <p:cNvPr id="24" name="Group 23"/>
                <p:cNvGrpSpPr/>
                <p:nvPr/>
              </p:nvGrpSpPr>
              <p:grpSpPr>
                <a:xfrm>
                  <a:off x="3544971" y="379531"/>
                  <a:ext cx="5547894" cy="6389569"/>
                  <a:chOff x="3513891" y="379531"/>
                  <a:chExt cx="5547894" cy="6389569"/>
                </a:xfrm>
              </p:grpSpPr>
              <p:sp>
                <p:nvSpPr>
                  <p:cNvPr id="9" name="Rectangle 8"/>
                  <p:cNvSpPr/>
                  <p:nvPr/>
                </p:nvSpPr>
                <p:spPr>
                  <a:xfrm>
                    <a:off x="3513891" y="575809"/>
                    <a:ext cx="5547894" cy="619329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10" name="Picture 9"/>
                  <p:cNvPicPr>
                    <a:picLocks noChangeAspect="1"/>
                  </p:cNvPicPr>
                  <p:nvPr/>
                </p:nvPicPr>
                <p:blipFill>
                  <a:blip r:embed="rId4">
                    <a:alphaModFix/>
                  </a:blip>
                  <a:stretch>
                    <a:fillRect/>
                  </a:stretch>
                </p:blipFill>
                <p:spPr>
                  <a:xfrm>
                    <a:off x="3513891" y="379531"/>
                    <a:ext cx="2780630" cy="965903"/>
                  </a:xfrm>
                  <a:prstGeom prst="rect">
                    <a:avLst/>
                  </a:prstGeom>
                </p:spPr>
              </p:pic>
              <p:pic>
                <p:nvPicPr>
                  <p:cNvPr id="13" name="Picture 12" descr="Screen shot 2010-03-10 at 2.20.54 PM.png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5887120" y="2760861"/>
                    <a:ext cx="2885574" cy="1236675"/>
                  </a:xfrm>
                  <a:prstGeom prst="rect">
                    <a:avLst/>
                  </a:prstGeom>
                </p:spPr>
              </p:pic>
              <p:pic>
                <p:nvPicPr>
                  <p:cNvPr id="18" name="Picture 17" descr="Screen shot 2011-04-07 at 3.13.12 PM.png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5620085" y="1541712"/>
                    <a:ext cx="3441700" cy="889000"/>
                  </a:xfrm>
                  <a:prstGeom prst="rect">
                    <a:avLst/>
                  </a:prstGeom>
                </p:spPr>
              </p:pic>
              <p:pic>
                <p:nvPicPr>
                  <p:cNvPr id="19" name="Picture 18" descr="Screen shot 2011-04-07 at 3.15.14 PM.png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958600" y="4246122"/>
                    <a:ext cx="1814094" cy="181409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4" name="Picture 13" descr="Screen shot 2010-03-10 at 2.16.11 PM.png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497513" y="3997536"/>
                  <a:ext cx="3209758" cy="1015933"/>
                </a:xfrm>
                <a:prstGeom prst="rect">
                  <a:avLst/>
                </a:prstGeom>
              </p:spPr>
            </p:pic>
          </p:grpSp>
          <p:pic>
            <p:nvPicPr>
              <p:cNvPr id="21" name="Picture 20" descr="Screen shot 2010-03-10 at 2.18.03 PM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97513" y="1800436"/>
                <a:ext cx="1651000" cy="1854200"/>
              </a:xfrm>
              <a:prstGeom prst="rect">
                <a:avLst/>
              </a:prstGeom>
            </p:spPr>
          </p:pic>
        </p:grpSp>
        <p:pic>
          <p:nvPicPr>
            <p:cNvPr id="20" name="Picture 19" descr="Screen shot 2010-09-06 at 5.54.50 PM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73906" y="5381768"/>
              <a:ext cx="2429368" cy="127303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  <p:pic>
        <p:nvPicPr>
          <p:cNvPr id="6" name="Picture 5" descr="Advocacy + Educa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406400"/>
            <a:ext cx="8915400" cy="4953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92600" y="406400"/>
            <a:ext cx="4724400" cy="4953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G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0533" y="1420479"/>
            <a:ext cx="1991178" cy="19911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5949" y="2207311"/>
            <a:ext cx="1770107" cy="2408691"/>
          </a:xfrm>
          <a:prstGeom prst="rect">
            <a:avLst/>
          </a:prstGeom>
        </p:spPr>
      </p:pic>
      <p:pic>
        <p:nvPicPr>
          <p:cNvPr id="11" name="Picture 10" descr="Screen shot 2011-10-21 at 10.17.12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" y="1593870"/>
            <a:ext cx="4152900" cy="1235741"/>
          </a:xfrm>
          <a:prstGeom prst="rect">
            <a:avLst/>
          </a:prstGeom>
        </p:spPr>
      </p:pic>
      <p:sp>
        <p:nvSpPr>
          <p:cNvPr id="12" name="Title 4"/>
          <p:cNvSpPr txBox="1">
            <a:spLocks/>
          </p:cNvSpPr>
          <p:nvPr/>
        </p:nvSpPr>
        <p:spPr>
          <a:xfrm>
            <a:off x="101600" y="3437623"/>
            <a:ext cx="6731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3300" dirty="0" smtClean="0">
                <a:latin typeface="Helvetica"/>
                <a:ea typeface="+mj-ea"/>
                <a:cs typeface="Helvetica"/>
              </a:rPr>
              <a:t>“…the </a:t>
            </a:r>
            <a:r>
              <a:rPr lang="en-US" sz="3300" dirty="0" smtClean="0">
                <a:latin typeface="Helvetica"/>
                <a:ea typeface="+mj-ea"/>
                <a:cs typeface="Helvetica"/>
              </a:rPr>
              <a:t>degree of student initiative and engagement at UBC, thanks to the efforts of this student and alum, gives this issue a whole new </a:t>
            </a:r>
            <a:r>
              <a:rPr lang="en-US" sz="3300" dirty="0" smtClean="0">
                <a:latin typeface="Helvetica"/>
                <a:ea typeface="+mj-ea"/>
                <a:cs typeface="Helvetica"/>
              </a:rPr>
              <a:t>impetus.”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  <p:pic>
        <p:nvPicPr>
          <p:cNvPr id="6" name="Picture 5" descr="Advocacy + Educa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406400"/>
            <a:ext cx="8915400" cy="4953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92600" y="406400"/>
            <a:ext cx="4724400" cy="4953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creen shot 2010-03-10 at 2.16.1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00" y="1597235"/>
            <a:ext cx="4787900" cy="15154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3337136"/>
            <a:ext cx="3810000" cy="2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  <p:pic>
        <p:nvPicPr>
          <p:cNvPr id="5" name="Picture 4" descr="Advocacy + Educa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406400"/>
            <a:ext cx="8915400" cy="495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53550" y="1397000"/>
            <a:ext cx="5194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dirty="0" smtClean="0"/>
              <a:t>******************************************</a:t>
            </a:r>
          </a:p>
          <a:p>
            <a:pPr marL="342900" indent="-342900"/>
            <a:r>
              <a:rPr lang="en-US" dirty="0" smtClean="0"/>
              <a:t>Students lobbying professional societies: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Screenshot of Ivan’s JEPS article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EMSA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CPME</a:t>
            </a:r>
          </a:p>
          <a:p>
            <a:pPr marL="342900" indent="-342900">
              <a:buFontTx/>
              <a:buChar char="-"/>
            </a:pPr>
            <a:r>
              <a:rPr lang="en-US" dirty="0" smtClean="0">
                <a:sym typeface="Wingdings"/>
              </a:rPr>
              <a:t>BMA</a:t>
            </a:r>
          </a:p>
          <a:p>
            <a:pPr marL="342900" indent="-342900">
              <a:buFontTx/>
              <a:buChar char="-"/>
            </a:pPr>
            <a:endParaRPr lang="en-US" dirty="0" smtClean="0">
              <a:sym typeface="Wingdings"/>
            </a:endParaRPr>
          </a:p>
          <a:p>
            <a:pPr marL="342900" indent="-342900"/>
            <a:r>
              <a:rPr lang="en-US" dirty="0" smtClean="0">
                <a:sym typeface="Wingdings"/>
              </a:rPr>
              <a:t>Emphasize the external and internal influence</a:t>
            </a:r>
          </a:p>
          <a:p>
            <a:pPr marL="342900" indent="-342900">
              <a:buFontTx/>
              <a:buChar char="-"/>
            </a:pPr>
            <a:r>
              <a:rPr lang="en-US" dirty="0" smtClean="0">
                <a:sym typeface="Wingdings"/>
              </a:rPr>
              <a:t>External in that the student orgs are lobby from the outside</a:t>
            </a:r>
          </a:p>
          <a:p>
            <a:pPr marL="342900" indent="-342900">
              <a:buFontTx/>
              <a:buChar char="-"/>
            </a:pPr>
            <a:r>
              <a:rPr lang="en-US" dirty="0" smtClean="0">
                <a:sym typeface="Wingdings"/>
              </a:rPr>
              <a:t>Internal in that students represent the future of each organization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organic change from within</a:t>
            </a:r>
          </a:p>
          <a:p>
            <a:pPr marL="342900" indent="-342900">
              <a:buFontTx/>
              <a:buChar char="-"/>
            </a:pP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3626303"/>
            <a:ext cx="7861300" cy="1381131"/>
          </a:xfrm>
          <a:prstGeom prst="rect">
            <a:avLst/>
          </a:prstGeom>
        </p:spPr>
      </p:pic>
      <p:pic>
        <p:nvPicPr>
          <p:cNvPr id="8" name="Picture 7" descr="Screen shot 2011-10-13 at 9.24.5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330" y="1816100"/>
            <a:ext cx="2107737" cy="1573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  <p:pic>
        <p:nvPicPr>
          <p:cNvPr id="5" name="Picture 4" descr="Advocacy + Educa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406400"/>
            <a:ext cx="8915400" cy="495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600" y="406400"/>
            <a:ext cx="4724400" cy="4953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334500" y="1498600"/>
            <a:ext cx="5194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 smtClean="0"/>
              <a:t>AMSA works Open Access into their program annually; just came back from Global Health Symposium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CFS producing resources on their own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Tin presenting at ZIMS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Students taking the issue back to their home countries: UK, Switzerland, Greece, Catalonia, Spain, Mexico, Germany, Lebanon, Brazil, Kenya,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41300" y="3071911"/>
            <a:ext cx="86487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Students are the future.</a:t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By educating today’s students, we can ensure this problem doesn’t 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j-ea"/>
                <a:cs typeface="Helvetica"/>
              </a:rPr>
              <a:t>replicate itself in the future.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  <p:pic>
        <p:nvPicPr>
          <p:cNvPr id="5" name="Picture 4" descr="R2RC Handout Final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603500" y="519995"/>
            <a:ext cx="4073205" cy="5271206"/>
          </a:xfrm>
          <a:prstGeom prst="rect">
            <a:avLst/>
          </a:prstGeom>
        </p:spPr>
      </p:pic>
      <p:pic>
        <p:nvPicPr>
          <p:cNvPr id="7" name="Picture 6" descr="Front (DRAFT)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365305" y="698503"/>
            <a:ext cx="3702937" cy="4940298"/>
          </a:xfrm>
          <a:prstGeom prst="rect">
            <a:avLst/>
          </a:prstGeom>
        </p:spPr>
      </p:pic>
      <p:pic>
        <p:nvPicPr>
          <p:cNvPr id="6" name="Picture 5" descr="Open Access Flyer_Page_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352" y="685803"/>
            <a:ext cx="3935053" cy="5092698"/>
          </a:xfrm>
          <a:prstGeom prst="rect">
            <a:avLst/>
          </a:prstGeom>
        </p:spPr>
      </p:pic>
      <p:pic>
        <p:nvPicPr>
          <p:cNvPr id="9" name="Picture 8" descr="Back (DRAFT)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365305" y="825504"/>
            <a:ext cx="3728507" cy="4952998"/>
          </a:xfrm>
          <a:prstGeom prst="rect">
            <a:avLst/>
          </a:prstGeom>
        </p:spPr>
      </p:pic>
      <p:pic>
        <p:nvPicPr>
          <p:cNvPr id="12" name="Picture 11" descr="Screen shot 2011-10-21 at 10.47.21 PM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1363" y="5820482"/>
            <a:ext cx="981684" cy="98671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-0.26528 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404040"/>
                </a:solidFill>
              </a:rPr>
              <a:t>Open Access Week: October 24-30, 2011</a:t>
            </a: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  <p:pic>
        <p:nvPicPr>
          <p:cNvPr id="6" name="Picture 5" descr="Screen shot 2010-10-16 at 12.10.4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0744"/>
            <a:ext cx="9144000" cy="4159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4401"/>
            <a:ext cx="9144000" cy="19027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44600"/>
            <a:ext cx="8229600" cy="4881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State of Open Access and the Student Role in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Creating Change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 smtClean="0">
                <a:latin typeface="Helvetica"/>
                <a:cs typeface="Helvetica"/>
              </a:rPr>
              <a:t>	When: Monday, October 24</a:t>
            </a:r>
            <a:r>
              <a:rPr lang="en-US" sz="2400" baseline="30000" dirty="0" smtClean="0">
                <a:latin typeface="Helvetica"/>
                <a:cs typeface="Helvetica"/>
              </a:rPr>
              <a:t>th</a:t>
            </a:r>
            <a:r>
              <a:rPr lang="en-US" sz="2400" dirty="0" smtClean="0">
                <a:latin typeface="Helvetica"/>
                <a:cs typeface="Helvetica"/>
              </a:rPr>
              <a:t> at 8pm EDT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000" dirty="0" smtClean="0">
              <a:latin typeface="Helvetic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Open Access and the Impact of Open on Research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 smtClean="0">
                <a:latin typeface="Helvetica"/>
                <a:cs typeface="Helvetica"/>
              </a:rPr>
              <a:t>	When: Wednesday, October 26</a:t>
            </a:r>
            <a:r>
              <a:rPr lang="en-US" sz="2400" baseline="30000" dirty="0" smtClean="0">
                <a:latin typeface="Helvetica"/>
                <a:cs typeface="Helvetica"/>
              </a:rPr>
              <a:t>th</a:t>
            </a:r>
            <a:r>
              <a:rPr lang="en-US" sz="2400" dirty="0" smtClean="0">
                <a:latin typeface="Helvetica"/>
                <a:cs typeface="Helvetica"/>
              </a:rPr>
              <a:t> at 12pm EDT</a:t>
            </a: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8300" y="1349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2 webcasts: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pic>
        <p:nvPicPr>
          <p:cNvPr id="10" name="Picture 9" descr="GC-OA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25" y="2663825"/>
            <a:ext cx="1270000" cy="1270000"/>
          </a:xfrm>
          <a:prstGeom prst="rect">
            <a:avLst/>
          </a:prstGeom>
        </p:spPr>
      </p:pic>
      <p:pic>
        <p:nvPicPr>
          <p:cNvPr id="12" name="Picture 11" descr="JW-OA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700" y="5026478"/>
            <a:ext cx="1270000" cy="1270000"/>
          </a:xfrm>
          <a:prstGeom prst="rect">
            <a:avLst/>
          </a:prstGeom>
        </p:spPr>
      </p:pic>
      <p:pic>
        <p:nvPicPr>
          <p:cNvPr id="13" name="Picture 12" descr="HJ-OA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700" y="2663825"/>
            <a:ext cx="1270000" cy="1270000"/>
          </a:xfrm>
          <a:prstGeom prst="rect">
            <a:avLst/>
          </a:prstGeom>
        </p:spPr>
      </p:pic>
      <p:pic>
        <p:nvPicPr>
          <p:cNvPr id="14" name="Picture 13" descr="GC-OA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25" y="5026478"/>
            <a:ext cx="1270000" cy="127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457200" y="2435225"/>
            <a:ext cx="8305800" cy="1470025"/>
          </a:xfrm>
        </p:spPr>
        <p:txBody>
          <a:bodyPr/>
          <a:lstStyle/>
          <a:p>
            <a:r>
              <a:rPr lang="en-US" sz="4800" dirty="0" smtClean="0"/>
              <a:t>4</a:t>
            </a:r>
            <a:r>
              <a:rPr lang="en-US" sz="4800" dirty="0" smtClean="0"/>
              <a:t> paths to Open Access:</a:t>
            </a:r>
            <a:endParaRPr lang="en-US" sz="4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pPr algn="l"/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0" y="30734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dirty="0" smtClean="0">
                <a:latin typeface="Helvetica"/>
                <a:ea typeface="+mj-ea"/>
                <a:cs typeface="Helvetica"/>
              </a:rPr>
              <a:t>Email: </a:t>
            </a:r>
            <a:r>
              <a:rPr lang="en-US" sz="3300" dirty="0" err="1" smtClean="0">
                <a:latin typeface="Helvetica"/>
                <a:ea typeface="+mj-ea"/>
                <a:cs typeface="Helvetica"/>
              </a:rPr>
              <a:t>nick@arl.org</a:t>
            </a:r>
            <a:endParaRPr lang="en-US" sz="3300" dirty="0" smtClean="0">
              <a:latin typeface="Helvetica"/>
              <a:ea typeface="+mj-ea"/>
              <a:cs typeface="Helvetica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"/>
              <a:ea typeface="+mj-ea"/>
              <a:cs typeface="Helvetica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dirty="0" smtClean="0">
                <a:latin typeface="Helvetica"/>
                <a:ea typeface="+mj-ea"/>
                <a:cs typeface="Helvetica"/>
              </a:rPr>
              <a:t>Facebook: </a:t>
            </a:r>
            <a:r>
              <a:rPr lang="en-US" sz="3300" dirty="0" err="1" smtClean="0">
                <a:latin typeface="Helvetica"/>
                <a:ea typeface="+mj-ea"/>
                <a:cs typeface="Helvetica"/>
              </a:rPr>
              <a:t>facebook.com/righttoresearch</a:t>
            </a:r>
            <a:endParaRPr lang="en-US" sz="3300" dirty="0" smtClean="0">
              <a:latin typeface="Helvetica"/>
              <a:ea typeface="+mj-ea"/>
              <a:cs typeface="Helvetica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300" dirty="0" smtClean="0">
              <a:latin typeface="Helvetica"/>
              <a:ea typeface="+mj-ea"/>
              <a:cs typeface="Helvetica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dirty="0" smtClean="0">
                <a:latin typeface="Helvetica"/>
                <a:ea typeface="+mj-ea"/>
                <a:cs typeface="Helvetica"/>
              </a:rPr>
              <a:t>Twitter: @r2rc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"/>
              <a:ea typeface="+mj-ea"/>
              <a:cs typeface="Helvetica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dirty="0" smtClean="0">
                <a:latin typeface="Helvetica"/>
                <a:ea typeface="+mj-ea"/>
                <a:cs typeface="Helvetica"/>
              </a:rPr>
              <a:t>Web: </a:t>
            </a:r>
            <a:r>
              <a:rPr lang="en-US" sz="3300" dirty="0" err="1" smtClean="0">
                <a:latin typeface="Helvetica"/>
                <a:ea typeface="+mj-ea"/>
                <a:cs typeface="Helvetica"/>
              </a:rPr>
              <a:t>www.righttoresearch.org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  <p:pic>
        <p:nvPicPr>
          <p:cNvPr id="5" name="Picture 4" descr="Screen shot 2011-10-13 at 9.20.4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62" y="644276"/>
            <a:ext cx="2503941" cy="664028"/>
          </a:xfrm>
          <a:prstGeom prst="rect">
            <a:avLst/>
          </a:prstGeom>
        </p:spPr>
      </p:pic>
      <p:pic>
        <p:nvPicPr>
          <p:cNvPr id="6" name="Picture 5" descr="Screen shot 2011-04-07 at 3.13.1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345" y="633056"/>
            <a:ext cx="3102616" cy="801413"/>
          </a:xfrm>
          <a:prstGeom prst="rect">
            <a:avLst/>
          </a:prstGeom>
        </p:spPr>
      </p:pic>
      <p:pic>
        <p:nvPicPr>
          <p:cNvPr id="7" name="Picture 6" descr="Screen shot 2011-08-02 at 8.08.46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440" y="1650171"/>
            <a:ext cx="1784199" cy="1403198"/>
          </a:xfrm>
          <a:prstGeom prst="rect">
            <a:avLst/>
          </a:prstGeom>
        </p:spPr>
      </p:pic>
      <p:pic>
        <p:nvPicPr>
          <p:cNvPr id="8" name="Picture 7" descr="Screen shot 2011-08-02 at 8.07.05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128" y="2037626"/>
            <a:ext cx="2535901" cy="887172"/>
          </a:xfrm>
          <a:prstGeom prst="rect">
            <a:avLst/>
          </a:prstGeom>
        </p:spPr>
      </p:pic>
      <p:pic>
        <p:nvPicPr>
          <p:cNvPr id="9" name="Picture 8" descr="Screen shot 2011-04-07 at 3.15.14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6744" y="2255319"/>
            <a:ext cx="1635365" cy="1635365"/>
          </a:xfrm>
          <a:prstGeom prst="rect">
            <a:avLst/>
          </a:prstGeom>
        </p:spPr>
      </p:pic>
      <p:pic>
        <p:nvPicPr>
          <p:cNvPr id="10" name="Picture 9" descr="Screen shot 2010-09-06 at 5.54.50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3099" y="3208067"/>
            <a:ext cx="2052821" cy="1075714"/>
          </a:xfrm>
          <a:prstGeom prst="rect">
            <a:avLst/>
          </a:prstGeom>
        </p:spPr>
      </p:pic>
      <p:pic>
        <p:nvPicPr>
          <p:cNvPr id="11" name="Picture 10" descr="Screen shot 2011-10-13 at 9.22.59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859" y="3410968"/>
            <a:ext cx="1041838" cy="1076185"/>
          </a:xfrm>
          <a:prstGeom prst="rect">
            <a:avLst/>
          </a:prstGeom>
        </p:spPr>
      </p:pic>
      <p:pic>
        <p:nvPicPr>
          <p:cNvPr id="12" name="Picture 11" descr="Screen shot 2011-10-13 at 9.23.39 P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3972" y="3590481"/>
            <a:ext cx="1923390" cy="744169"/>
          </a:xfrm>
          <a:prstGeom prst="rect">
            <a:avLst/>
          </a:prstGeom>
        </p:spPr>
      </p:pic>
      <p:pic>
        <p:nvPicPr>
          <p:cNvPr id="13" name="Picture 12" descr="Screen shot 2011-10-13 at 9.24.12 PM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340" y="4727482"/>
            <a:ext cx="3343040" cy="973146"/>
          </a:xfrm>
          <a:prstGeom prst="rect">
            <a:avLst/>
          </a:prstGeom>
        </p:spPr>
      </p:pic>
      <p:pic>
        <p:nvPicPr>
          <p:cNvPr id="14" name="Picture 13" descr="Screen shot 2011-10-13 at 9.24.59 PM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39363" y="4412683"/>
            <a:ext cx="1671520" cy="1247916"/>
          </a:xfrm>
          <a:prstGeom prst="rect">
            <a:avLst/>
          </a:prstGeom>
        </p:spPr>
      </p:pic>
      <p:pic>
        <p:nvPicPr>
          <p:cNvPr id="15" name="Picture 14" descr="Screen shot 2011-10-13 at 9.25.37 PM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9468" y="5700629"/>
            <a:ext cx="2591000" cy="8758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570293"/>
            <a:ext cx="6400800" cy="2219979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Nick Shockey</a:t>
            </a:r>
          </a:p>
          <a:p>
            <a:pPr algn="l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DIRECTOR, RIGHT TO RESEARCH COALITION</a:t>
            </a:r>
          </a:p>
          <a:p>
            <a:pPr algn="l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Open Science Summit 2011</a:t>
            </a:r>
          </a:p>
          <a:p>
            <a:pPr algn="l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Mountain View, CA</a:t>
            </a:r>
          </a:p>
          <a:p>
            <a:pPr algn="l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October 23, 2011</a:t>
            </a:r>
          </a:p>
          <a:p>
            <a:pPr algn="l"/>
            <a:endParaRPr lang="en-US" sz="1400" dirty="0" smtClean="0"/>
          </a:p>
        </p:txBody>
      </p:sp>
      <p:pic>
        <p:nvPicPr>
          <p:cNvPr id="6" name="Picture 5" descr="SPARC_RightToResearch_MSOffic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011" y="4167909"/>
            <a:ext cx="1561989" cy="26900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31000" y="5930688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9064" y="6383106"/>
            <a:ext cx="159173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dirty="0" smtClean="0">
                <a:solidFill>
                  <a:srgbClr val="404064"/>
                </a:solidFill>
                <a:latin typeface="Gotham-Light"/>
                <a:cs typeface="Gotham-Light"/>
              </a:rPr>
              <a:t>nick@arl.org</a:t>
            </a:r>
          </a:p>
          <a:p>
            <a:endParaRPr lang="en-US" dirty="0">
              <a:solidFill>
                <a:srgbClr val="404064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371600"/>
            <a:ext cx="8686800" cy="2032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514350" lvl="0" indent="-514350">
              <a:spcBef>
                <a:spcPct val="20000"/>
              </a:spcBef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future will be          </a:t>
            </a:r>
            <a:r>
              <a:rPr lang="en-US" sz="4400" dirty="0" smtClean="0">
                <a:latin typeface="Helvetica"/>
                <a:cs typeface="Helvetica"/>
              </a:rPr>
              <a:t>- </a:t>
            </a:r>
            <a:r>
              <a:rPr lang="en-US" sz="1500" dirty="0" smtClean="0">
                <a:latin typeface="Helvetica"/>
                <a:cs typeface="Helvetica"/>
              </a:rPr>
              <a:t> </a:t>
            </a:r>
            <a:r>
              <a:rPr lang="en-US" sz="4400" dirty="0" smtClean="0">
                <a:latin typeface="Helvetica"/>
                <a:cs typeface="Helvetica"/>
              </a:rPr>
              <a:t>-shaped</a:t>
            </a:r>
          </a:p>
          <a:p>
            <a:pPr marL="514350" lvl="0" indent="-514350">
              <a:spcBef>
                <a:spcPct val="20000"/>
              </a:spcBef>
            </a:pPr>
            <a:endParaRPr lang="en-US" sz="4400" dirty="0" smtClean="0">
              <a:latin typeface="Helvetica"/>
              <a:cs typeface="Helvetica"/>
            </a:endParaRPr>
          </a:p>
          <a:p>
            <a:pPr marL="514350" lvl="0" indent="-514350">
              <a:spcBef>
                <a:spcPct val="20000"/>
              </a:spcBef>
            </a:pPr>
            <a:r>
              <a:rPr lang="en-US" sz="4400" dirty="0" smtClean="0">
                <a:latin typeface="Helvetica"/>
                <a:cs typeface="Helvetica"/>
              </a:rPr>
              <a:t>a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nd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built of Open Access.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pic>
        <p:nvPicPr>
          <p:cNvPr id="10" name="Picture 9" descr="Black OA 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4449" y="2250380"/>
            <a:ext cx="4196762" cy="1748651"/>
          </a:xfrm>
          <a:prstGeom prst="rect">
            <a:avLst/>
          </a:prstGeom>
        </p:spPr>
      </p:pic>
      <p:pic>
        <p:nvPicPr>
          <p:cNvPr id="11" name="Picture 10" descr="Screen shot 2011-10-19 at 10.21.23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3864" y="1092200"/>
            <a:ext cx="2019300" cy="939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  <p:pic>
        <p:nvPicPr>
          <p:cNvPr id="13" name="Picture 12" descr="Screen shot 2011-10-13 at 10.01.2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0797"/>
            <a:ext cx="9144000" cy="315705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683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Resources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  <p:pic>
        <p:nvPicPr>
          <p:cNvPr id="5" name="Picture 4" descr="R2RC Handout Final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603500" y="519995"/>
            <a:ext cx="4073205" cy="5271206"/>
          </a:xfrm>
          <a:prstGeom prst="rect">
            <a:avLst/>
          </a:prstGeom>
        </p:spPr>
      </p:pic>
      <p:pic>
        <p:nvPicPr>
          <p:cNvPr id="7" name="Picture 6" descr="Front (DRAFT)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365305" y="698503"/>
            <a:ext cx="3702937" cy="4940298"/>
          </a:xfrm>
          <a:prstGeom prst="rect">
            <a:avLst/>
          </a:prstGeom>
        </p:spPr>
      </p:pic>
      <p:pic>
        <p:nvPicPr>
          <p:cNvPr id="6" name="Picture 5" descr="Open Access Flyer_Page_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352" y="685803"/>
            <a:ext cx="3935053" cy="5092698"/>
          </a:xfrm>
          <a:prstGeom prst="rect">
            <a:avLst/>
          </a:prstGeom>
        </p:spPr>
      </p:pic>
      <p:pic>
        <p:nvPicPr>
          <p:cNvPr id="9" name="Picture 8" descr="Back (DRAFT)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4365305" y="825504"/>
            <a:ext cx="3728507" cy="49529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16567" y="4373033"/>
            <a:ext cx="1185334" cy="127000"/>
          </a:xfrm>
          <a:prstGeom prst="rect">
            <a:avLst/>
          </a:prstGeom>
          <a:solidFill>
            <a:schemeClr val="bg2">
              <a:lumMod val="7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7332" y="4525433"/>
            <a:ext cx="359834" cy="127000"/>
          </a:xfrm>
          <a:prstGeom prst="rect">
            <a:avLst/>
          </a:prstGeom>
          <a:solidFill>
            <a:schemeClr val="bg2">
              <a:lumMod val="7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Screen shot 2011-10-21 at 10.47.21 P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1363" y="5820482"/>
            <a:ext cx="981684" cy="98671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-0.26528 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  <p:pic>
        <p:nvPicPr>
          <p:cNvPr id="5" name="Picture 4" descr="Advocacy + Educa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406400"/>
            <a:ext cx="8915400" cy="495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53550" y="1397000"/>
            <a:ext cx="5194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dirty="0" smtClean="0"/>
              <a:t>******************************************</a:t>
            </a:r>
          </a:p>
          <a:p>
            <a:pPr marL="342900" indent="-342900"/>
            <a:r>
              <a:rPr lang="en-US" dirty="0" smtClean="0"/>
              <a:t>Students lobbying professional societies: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Screenshot of Ivan’s JEPS article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EMSA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CPME</a:t>
            </a:r>
          </a:p>
          <a:p>
            <a:pPr marL="342900" indent="-342900">
              <a:buFontTx/>
              <a:buChar char="-"/>
            </a:pPr>
            <a:r>
              <a:rPr lang="en-US" dirty="0" smtClean="0">
                <a:sym typeface="Wingdings"/>
              </a:rPr>
              <a:t>BMA</a:t>
            </a:r>
          </a:p>
          <a:p>
            <a:pPr marL="342900" indent="-342900">
              <a:buFontTx/>
              <a:buChar char="-"/>
            </a:pPr>
            <a:endParaRPr lang="en-US" dirty="0" smtClean="0">
              <a:sym typeface="Wingdings"/>
            </a:endParaRPr>
          </a:p>
          <a:p>
            <a:pPr marL="342900" indent="-342900"/>
            <a:r>
              <a:rPr lang="en-US" dirty="0" smtClean="0">
                <a:sym typeface="Wingdings"/>
              </a:rPr>
              <a:t>Emphasize the external and internal influence</a:t>
            </a:r>
          </a:p>
          <a:p>
            <a:pPr marL="342900" indent="-342900">
              <a:buFontTx/>
              <a:buChar char="-"/>
            </a:pPr>
            <a:r>
              <a:rPr lang="en-US" dirty="0" smtClean="0">
                <a:sym typeface="Wingdings"/>
              </a:rPr>
              <a:t>External in that the student orgs are lobby from the outside</a:t>
            </a:r>
          </a:p>
          <a:p>
            <a:pPr marL="342900" indent="-342900">
              <a:buFontTx/>
              <a:buChar char="-"/>
            </a:pPr>
            <a:r>
              <a:rPr lang="en-US" dirty="0" smtClean="0">
                <a:sym typeface="Wingdings"/>
              </a:rPr>
              <a:t>Internal in that students represent the future of each organization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organic change from within</a:t>
            </a:r>
          </a:p>
          <a:p>
            <a:pPr marL="342900" indent="-342900">
              <a:buFontTx/>
              <a:buChar char="-"/>
            </a:pP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3499303"/>
            <a:ext cx="7861300" cy="1381131"/>
          </a:xfrm>
          <a:prstGeom prst="rect">
            <a:avLst/>
          </a:prstGeom>
        </p:spPr>
      </p:pic>
      <p:pic>
        <p:nvPicPr>
          <p:cNvPr id="8" name="Picture 7" descr="Screen shot 2011-10-13 at 9.24.5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330" y="1689100"/>
            <a:ext cx="2107737" cy="157358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47700" y="3784600"/>
            <a:ext cx="7861300" cy="10831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creen shot 2011-10-21 at 10.37.03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883" y="1169090"/>
            <a:ext cx="6610350" cy="52416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63882" y="2019300"/>
            <a:ext cx="6610351" cy="439147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1263883" y="3343295"/>
            <a:ext cx="661035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3300" dirty="0" smtClean="0">
                <a:latin typeface="Helvetica"/>
                <a:ea typeface="+mj-ea"/>
                <a:cs typeface="Helvetica"/>
              </a:rPr>
              <a:t>“The </a:t>
            </a:r>
            <a:r>
              <a:rPr lang="en-US" sz="3300" dirty="0" smtClean="0">
                <a:latin typeface="Helvetica"/>
                <a:ea typeface="+mj-ea"/>
                <a:cs typeface="Helvetica"/>
              </a:rPr>
              <a:t>American Psychological Association, as the leader in the world of scientific publishing in psychology, should show initiative and vision in open and staunch support of open access</a:t>
            </a:r>
            <a:r>
              <a:rPr lang="en-US" sz="3300" dirty="0" smtClean="0">
                <a:latin typeface="Helvetica"/>
                <a:ea typeface="+mj-ea"/>
                <a:cs typeface="Helvetica"/>
              </a:rPr>
              <a:t>.”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587500"/>
            <a:ext cx="8229600" cy="39163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lvl="0">
              <a:spcBef>
                <a:spcPct val="20000"/>
              </a:spcBef>
            </a:pPr>
            <a:r>
              <a:rPr lang="en-US" sz="3500" dirty="0" smtClean="0">
                <a:latin typeface="Helvetica"/>
                <a:cs typeface="Helvetica"/>
              </a:rPr>
              <a:t>Some Open Access basics</a:t>
            </a:r>
          </a:p>
          <a:p>
            <a:pPr lvl="0">
              <a:spcBef>
                <a:spcPct val="20000"/>
              </a:spcBef>
              <a:buAutoNum type="arabicPeriod"/>
            </a:pPr>
            <a:endParaRPr kumimoji="0" lang="en-US" sz="3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lvl="0">
              <a:spcBef>
                <a:spcPct val="20000"/>
              </a:spcBef>
            </a:pPr>
            <a:r>
              <a:rPr lang="en-US" sz="3500" dirty="0" smtClean="0">
                <a:latin typeface="Helvetica"/>
                <a:cs typeface="Helvetica"/>
              </a:rPr>
              <a:t>Why is Open Access important?</a:t>
            </a:r>
          </a:p>
          <a:p>
            <a:pPr lvl="0">
              <a:spcBef>
                <a:spcPct val="20000"/>
              </a:spcBef>
              <a:buAutoNum type="arabicPeriod"/>
            </a:pPr>
            <a:endParaRPr kumimoji="0" lang="en-US" sz="3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lvl="0">
              <a:spcBef>
                <a:spcPct val="20000"/>
              </a:spcBef>
            </a:pPr>
            <a:r>
              <a:rPr lang="en-US" sz="3500" dirty="0" smtClean="0">
                <a:latin typeface="Helvetica"/>
                <a:cs typeface="Helvetica"/>
              </a:rPr>
              <a:t>What are students doing to make Open Access a reality?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1. Publish</a:t>
            </a:r>
            <a:r>
              <a:rPr kumimoji="0" lang="en-US" sz="39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 in an open-access journal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j-ea"/>
                <a:cs typeface="Helvetica"/>
              </a:rPr>
              <a:t>(the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j-ea"/>
                <a:cs typeface="Helvetica"/>
              </a:rPr>
              <a:t> </a:t>
            </a:r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  <a:latin typeface="Helvetica"/>
                <a:ea typeface="+mj-ea"/>
                <a:cs typeface="Helvetica"/>
              </a:rPr>
              <a:t>gold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j-ea"/>
                <a:cs typeface="Helvetica"/>
              </a:rPr>
              <a:t> route)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pic>
        <p:nvPicPr>
          <p:cNvPr id="6" name="Picture 5" descr="Journal.ps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962181"/>
            <a:ext cx="1358900" cy="1695864"/>
          </a:xfrm>
          <a:prstGeom prst="rect">
            <a:avLst/>
          </a:prstGeom>
        </p:spPr>
      </p:pic>
      <p:sp>
        <p:nvSpPr>
          <p:cNvPr id="7" name="Title 11"/>
          <p:cNvSpPr>
            <a:spLocks noGrp="1"/>
          </p:cNvSpPr>
          <p:nvPr>
            <p:ph type="ctrTitle"/>
          </p:nvPr>
        </p:nvSpPr>
        <p:spPr>
          <a:xfrm>
            <a:off x="1841500" y="3190432"/>
            <a:ext cx="2997200" cy="1019175"/>
          </a:xfrm>
        </p:spPr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</a:rPr>
              <a:t>X 7,000</a:t>
            </a:r>
            <a:endParaRPr lang="en-US" sz="6000" dirty="0">
              <a:solidFill>
                <a:schemeClr val="tx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207000" y="1962514"/>
            <a:ext cx="3056007" cy="4007607"/>
            <a:chOff x="5207000" y="1962514"/>
            <a:chExt cx="3056007" cy="4007607"/>
          </a:xfrm>
        </p:grpSpPr>
        <p:pic>
          <p:nvPicPr>
            <p:cNvPr id="8" name="Picture 7" descr="PLOS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7001" y="1962514"/>
              <a:ext cx="3056006" cy="6849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7000" y="3002356"/>
              <a:ext cx="3056006" cy="70523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4763" y="5046507"/>
              <a:ext cx="3028244" cy="923614"/>
            </a:xfrm>
            <a:prstGeom prst="rect">
              <a:avLst/>
            </a:prstGeom>
          </p:spPr>
        </p:pic>
        <p:pic>
          <p:nvPicPr>
            <p:cNvPr id="11" name="Picture 10" descr="Screen shot 2011-10-19 at 10.50.57 PM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7000" y="4050268"/>
              <a:ext cx="3056006" cy="60777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57200" y="1612900"/>
            <a:ext cx="8229600" cy="4799894"/>
            <a:chOff x="457200" y="1612900"/>
            <a:chExt cx="8229600" cy="4799894"/>
          </a:xfrm>
        </p:grpSpPr>
        <p:sp>
          <p:nvSpPr>
            <p:cNvPr id="12" name="Rectangle 11"/>
            <p:cNvSpPr/>
            <p:nvPr/>
          </p:nvSpPr>
          <p:spPr>
            <a:xfrm>
              <a:off x="457200" y="1612900"/>
              <a:ext cx="7805806" cy="4799894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457200" y="1924414"/>
              <a:ext cx="8229600" cy="3916363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lvl="0">
                <a:spcBef>
                  <a:spcPct val="20000"/>
                </a:spcBef>
              </a:pPr>
              <a:r>
                <a:rPr lang="en-US" sz="3400" dirty="0" smtClean="0">
                  <a:latin typeface="Helvetica"/>
                  <a:cs typeface="Helvetica"/>
                </a:rPr>
                <a:t>“Open access has been at the heart of </a:t>
              </a:r>
              <a:r>
                <a:rPr lang="en-US" sz="3400" dirty="0" err="1" smtClean="0">
                  <a:latin typeface="Helvetica"/>
                  <a:cs typeface="Helvetica"/>
                </a:rPr>
                <a:t>NPG’s</a:t>
              </a:r>
              <a:r>
                <a:rPr lang="en-US" sz="3400" dirty="0" smtClean="0">
                  <a:latin typeface="Helvetica"/>
                  <a:cs typeface="Helvetica"/>
                </a:rPr>
                <a:t> expansion for the last two years…of the five new journals we have launched in 2011, four have been open access.”</a:t>
              </a:r>
            </a:p>
            <a:p>
              <a:pPr lvl="0">
                <a:spcBef>
                  <a:spcPct val="20000"/>
                </a:spcBef>
              </a:pPr>
              <a:endParaRPr lang="en-US" sz="3400" dirty="0" smtClean="0">
                <a:latin typeface="Helvetica"/>
                <a:cs typeface="Helvetica"/>
              </a:endParaRPr>
            </a:p>
            <a:p>
              <a:pPr lvl="0">
                <a:spcBef>
                  <a:spcPct val="20000"/>
                </a:spcBef>
              </a:pPr>
              <a:r>
                <a:rPr lang="en-US" sz="3000" dirty="0" smtClean="0">
                  <a:latin typeface="Helvetica"/>
                  <a:cs typeface="Helvetica"/>
                </a:rPr>
                <a:t>Steven </a:t>
              </a:r>
              <a:r>
                <a:rPr lang="en-US" sz="3000" dirty="0" err="1" smtClean="0">
                  <a:latin typeface="Helvetica"/>
                  <a:cs typeface="Helvetica"/>
                </a:rPr>
                <a:t>Inchcoombe</a:t>
              </a:r>
              <a:endParaRPr lang="en-US" sz="3000" dirty="0" smtClean="0">
                <a:latin typeface="Helvetica"/>
                <a:cs typeface="Helvetica"/>
              </a:endParaRPr>
            </a:p>
            <a:p>
              <a:pPr lvl="0">
                <a:spcBef>
                  <a:spcPct val="20000"/>
                </a:spcBef>
              </a:pPr>
              <a:r>
                <a:rPr lang="en-US" sz="3000" dirty="0" smtClean="0">
                  <a:latin typeface="Helvetica"/>
                  <a:cs typeface="Helvetica"/>
                </a:rPr>
                <a:t>Managing Director, Nature Publishing Group</a:t>
              </a:r>
              <a:endPara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4000" y="274638"/>
            <a:ext cx="86487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2. Publish</a:t>
            </a:r>
            <a:r>
              <a:rPr kumimoji="0" lang="en-US" sz="3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 in an open-access repository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j-ea"/>
                <a:cs typeface="Helvetica"/>
              </a:rPr>
              <a:t>(the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j-ea"/>
                <a:cs typeface="Helvetica"/>
              </a:rPr>
              <a:t> </a:t>
            </a:r>
            <a:r>
              <a:rPr lang="en-US" sz="3600" dirty="0" smtClean="0">
                <a:solidFill>
                  <a:srgbClr val="008000"/>
                </a:solidFill>
                <a:latin typeface="Helvetica"/>
                <a:ea typeface="+mj-ea"/>
                <a:cs typeface="Helvetica"/>
              </a:rPr>
              <a:t>green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j-ea"/>
                <a:cs typeface="Helvetica"/>
              </a:rPr>
              <a:t> route)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2803845"/>
            <a:ext cx="2108200" cy="2108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450" y="1829590"/>
            <a:ext cx="2393950" cy="14470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805" y="3390900"/>
            <a:ext cx="1918195" cy="1058789"/>
          </a:xfrm>
          <a:prstGeom prst="rect">
            <a:avLst/>
          </a:prstGeom>
        </p:spPr>
      </p:pic>
      <p:pic>
        <p:nvPicPr>
          <p:cNvPr id="12" name="Picture 11" descr="Screen shot 2011-10-19 at 11.34.45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300" y="4749800"/>
            <a:ext cx="4216400" cy="431800"/>
          </a:xfrm>
          <a:prstGeom prst="rect">
            <a:avLst/>
          </a:prstGeom>
        </p:spPr>
      </p:pic>
      <p:sp>
        <p:nvSpPr>
          <p:cNvPr id="8" name="Title 11"/>
          <p:cNvSpPr txBox="1">
            <a:spLocks/>
          </p:cNvSpPr>
          <p:nvPr/>
        </p:nvSpPr>
        <p:spPr>
          <a:xfrm>
            <a:off x="2070100" y="3352800"/>
            <a:ext cx="2997200" cy="1019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X 2,000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pic>
        <p:nvPicPr>
          <p:cNvPr id="16" name="Picture 15" descr="Screen shot 2011-10-19 at 11.38.56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8505" y="5511800"/>
            <a:ext cx="2082800" cy="5334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57200" y="1612900"/>
            <a:ext cx="8572500" cy="4432300"/>
            <a:chOff x="457200" y="1612900"/>
            <a:chExt cx="8572500" cy="4432300"/>
          </a:xfrm>
        </p:grpSpPr>
        <p:grpSp>
          <p:nvGrpSpPr>
            <p:cNvPr id="20" name="Group 19"/>
            <p:cNvGrpSpPr/>
            <p:nvPr/>
          </p:nvGrpSpPr>
          <p:grpSpPr>
            <a:xfrm>
              <a:off x="457200" y="1612900"/>
              <a:ext cx="8572500" cy="4432300"/>
              <a:chOff x="457200" y="1612900"/>
              <a:chExt cx="8572500" cy="443230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457200" y="1612900"/>
                <a:ext cx="8572500" cy="3860800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003305" y="5181600"/>
                <a:ext cx="3048000" cy="863600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1377950" y="1752600"/>
              <a:ext cx="6953250" cy="4208810"/>
              <a:chOff x="1377950" y="1752600"/>
              <a:chExt cx="6953250" cy="4208810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77950" y="1752600"/>
                <a:ext cx="6413500" cy="3741208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1377950" y="5725448"/>
                <a:ext cx="6953250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aseline="30000" dirty="0" smtClean="0">
                    <a:latin typeface="Helvetica"/>
                    <a:cs typeface="Helvetica"/>
                  </a:rPr>
                  <a:t>From </a:t>
                </a:r>
                <a:r>
                  <a:rPr lang="en-US" sz="1400" baseline="30000" dirty="0" err="1" smtClean="0">
                    <a:latin typeface="Helvetica"/>
                    <a:cs typeface="Helvetica"/>
                  </a:rPr>
                  <a:t>OpenDOAR</a:t>
                </a:r>
                <a:r>
                  <a:rPr lang="en-US" sz="1400" baseline="30000" dirty="0" smtClean="0">
                    <a:latin typeface="Helvetica"/>
                    <a:cs typeface="Helvetica"/>
                  </a:rPr>
                  <a:t>, http://</a:t>
                </a:r>
                <a:r>
                  <a:rPr lang="en-US" sz="1400" baseline="30000" dirty="0" err="1" smtClean="0">
                    <a:latin typeface="Helvetica"/>
                    <a:cs typeface="Helvetica"/>
                  </a:rPr>
                  <a:t>www.opendoar.org/find.php?format</a:t>
                </a:r>
                <a:r>
                  <a:rPr lang="en-US" sz="1400" baseline="30000" dirty="0" smtClean="0">
                    <a:latin typeface="Helvetica"/>
                    <a:cs typeface="Helvetica"/>
                  </a:rPr>
                  <a:t>=charts [Accessed 10/19/11] </a:t>
                </a:r>
                <a:endParaRPr lang="en-US" sz="1400" dirty="0">
                  <a:latin typeface="Helvetica"/>
                  <a:cs typeface="Helvetica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4000" y="274638"/>
            <a:ext cx="8648700" cy="703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3. Effectively manage copyright</a:t>
            </a:r>
            <a:endParaRPr kumimoji="0" lang="en-US" sz="4000" b="0" i="0" u="none" strike="noStrike" kern="1200" cap="none" spc="0" normalizeH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pic>
        <p:nvPicPr>
          <p:cNvPr id="6" name="Picture 5" descr="Screen shot 2011-10-19 at 11.48.5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393" y="1379538"/>
            <a:ext cx="2763308" cy="4144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92" y="2700338"/>
            <a:ext cx="3454400" cy="1447800"/>
          </a:xfrm>
          <a:prstGeom prst="rect">
            <a:avLst/>
          </a:prstGeom>
        </p:spPr>
      </p:pic>
      <p:pic>
        <p:nvPicPr>
          <p:cNvPr id="8" name="Picture 7" descr="Screen shot 2011-10-19 at 11.51.0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992" y="4324349"/>
            <a:ext cx="3454400" cy="15788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83200" y="561340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aseline="30000" dirty="0" err="1" smtClean="0">
                <a:latin typeface="Helvetica"/>
                <a:cs typeface="Helvetica"/>
              </a:rPr>
              <a:t>www.arl.org/sparc/author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8100" y="1328738"/>
            <a:ext cx="762000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j-ea"/>
                <a:cs typeface="Helvetica"/>
              </a:rPr>
              <a:t>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.</a:t>
            </a:r>
            <a:endParaRPr kumimoji="0" lang="en-US" sz="4000" b="0" i="0" u="none" strike="noStrike" kern="1200" cap="none" spc="0" normalizeH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8100" y="2700338"/>
            <a:ext cx="762000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j-ea"/>
                <a:cs typeface="Helvetica"/>
              </a:rPr>
              <a:t>II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.</a:t>
            </a:r>
            <a:endParaRPr kumimoji="0" lang="en-US" sz="4000" b="0" i="0" u="none" strike="noStrike" kern="1200" cap="none" spc="0" normalizeH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615393" y="1328738"/>
            <a:ext cx="762000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j-ea"/>
                <a:cs typeface="Helvetica"/>
              </a:rPr>
              <a:t>III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.</a:t>
            </a:r>
            <a:endParaRPr kumimoji="0" lang="en-US" sz="4000" b="0" i="0" u="none" strike="noStrike" kern="1200" cap="none" spc="0" normalizeH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pic>
        <p:nvPicPr>
          <p:cNvPr id="18" name="Picture 17" descr="Screen shot 2011-10-20 at 12.12.36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892" y="1566408"/>
            <a:ext cx="3492500" cy="347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4000" y="274638"/>
            <a:ext cx="86487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4. Policy advocacy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(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j-ea"/>
                <a:cs typeface="Helvetica"/>
              </a:rPr>
              <a:t>Institutional &amp; Funder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)</a:t>
            </a:r>
          </a:p>
        </p:txBody>
      </p:sp>
      <p:pic>
        <p:nvPicPr>
          <p:cNvPr id="6" name="Picture 5" descr="Screen shot 2011-10-20 at 12.15.4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444" y="3540242"/>
            <a:ext cx="5751756" cy="2643952"/>
          </a:xfrm>
          <a:prstGeom prst="rect">
            <a:avLst/>
          </a:prstGeom>
        </p:spPr>
      </p:pic>
      <p:pic>
        <p:nvPicPr>
          <p:cNvPr id="7" name="Picture 6" descr="Screen shot 2011-10-20 at 12.16.1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444" y="1511300"/>
            <a:ext cx="5751756" cy="1775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4000" y="274638"/>
            <a:ext cx="86487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Institutional </a:t>
            </a:r>
            <a:r>
              <a:rPr lang="en-US" sz="4000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j-ea"/>
                <a:cs typeface="Helvetica"/>
              </a:rPr>
              <a:t>o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pen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j-ea"/>
                <a:cs typeface="Helvetica"/>
              </a:rPr>
              <a:t>-access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j-ea"/>
                <a:cs typeface="Helvetica"/>
              </a:rPr>
              <a:t>policies</a:t>
            </a:r>
            <a:endParaRPr kumimoji="0" lang="en-US" sz="4000" b="0" i="0" u="none" strike="noStrike" kern="1200" cap="none" spc="0" normalizeH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700" y="1509200"/>
            <a:ext cx="1612900" cy="1612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0" y="3294893"/>
            <a:ext cx="3282950" cy="1010138"/>
          </a:xfrm>
          <a:prstGeom prst="rect">
            <a:avLst/>
          </a:prstGeom>
        </p:spPr>
      </p:pic>
      <p:pic>
        <p:nvPicPr>
          <p:cNvPr id="9" name="Picture 8" descr="Screen shot 2011-10-20 at 12.29.15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400" y="4718857"/>
            <a:ext cx="2578100" cy="685800"/>
          </a:xfrm>
          <a:prstGeom prst="rect">
            <a:avLst/>
          </a:prstGeom>
        </p:spPr>
      </p:pic>
      <p:pic>
        <p:nvPicPr>
          <p:cNvPr id="10" name="Picture 9" descr="Screen shot 2011-10-20 at 12.31.02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1515" y="3325567"/>
            <a:ext cx="2057400" cy="749300"/>
          </a:xfrm>
          <a:prstGeom prst="rect">
            <a:avLst/>
          </a:prstGeom>
        </p:spPr>
      </p:pic>
      <p:pic>
        <p:nvPicPr>
          <p:cNvPr id="11" name="Picture 10" descr="Screen shot 2011-10-20 at 12.34.02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1515" y="4279631"/>
            <a:ext cx="2324100" cy="1155700"/>
          </a:xfrm>
          <a:prstGeom prst="rect">
            <a:avLst/>
          </a:prstGeom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31515" y="1596756"/>
            <a:ext cx="1978885" cy="1556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698500" y="5584600"/>
            <a:ext cx="70231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"/>
                <a:ea typeface="+mj-ea"/>
                <a:cs typeface="Helvetica"/>
              </a:rPr>
              <a:t>…and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"/>
                <a:ea typeface="+mj-ea"/>
                <a:cs typeface="Helvetica"/>
              </a:rPr>
              <a:t> 122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elvetica"/>
                <a:ea typeface="+mj-ea"/>
                <a:cs typeface="Helvetica"/>
              </a:rPr>
              <a:t> </a:t>
            </a:r>
            <a:r>
              <a:rPr lang="en-US" sz="4800" dirty="0" smtClean="0">
                <a:latin typeface="Helvetica"/>
                <a:ea typeface="+mj-ea"/>
                <a:cs typeface="Helvetica"/>
              </a:rPr>
              <a:t>others</a:t>
            </a:r>
            <a:endParaRPr kumimoji="0" lang="en-US" sz="48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77900" y="1211038"/>
            <a:ext cx="6045200" cy="460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9315" y="1585400"/>
            <a:ext cx="2806700" cy="8302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3615" y="2830001"/>
            <a:ext cx="2408855" cy="9536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7415" y="1374269"/>
            <a:ext cx="1641225" cy="16412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97816" y="3904494"/>
            <a:ext cx="1409699" cy="19087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37815" y="3248833"/>
            <a:ext cx="2717800" cy="6794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53133" y="4161524"/>
            <a:ext cx="2402481" cy="1521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www.righttoresearch.org</a:t>
            </a:r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4000" y="274638"/>
            <a:ext cx="86487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Funder open-access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j-ea"/>
                <a:cs typeface="Helvetica"/>
              </a:rPr>
              <a:t>p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olicies</a:t>
            </a:r>
            <a:endParaRPr kumimoji="0" lang="en-US" sz="4000" b="0" i="0" u="none" strike="noStrike" kern="1200" cap="none" spc="0" normalizeH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0" y="1570038"/>
            <a:ext cx="1797050" cy="1797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051" y="3797459"/>
            <a:ext cx="2571750" cy="20445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00" y="2165350"/>
            <a:ext cx="3608993" cy="501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668" y="3625850"/>
            <a:ext cx="2102136" cy="2216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23041</TotalTime>
  <Words>1159</Words>
  <Application>Microsoft Macintosh PowerPoint</Application>
  <PresentationFormat>On-screen Show (4:3)</PresentationFormat>
  <Paragraphs>181</Paragraphs>
  <Slides>36</Slides>
  <Notes>7</Notes>
  <HiddenSlides>8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Office Theme</vt:lpstr>
      <vt:lpstr>Slide 1</vt:lpstr>
      <vt:lpstr>Slide 2</vt:lpstr>
      <vt:lpstr>4 paths to Open Access:</vt:lpstr>
      <vt:lpstr>X 7,000</vt:lpstr>
      <vt:lpstr>Slide 5</vt:lpstr>
      <vt:lpstr>Slide 6</vt:lpstr>
      <vt:lpstr>Slide 7</vt:lpstr>
      <vt:lpstr>Slide 8</vt:lpstr>
      <vt:lpstr>Slide 9</vt:lpstr>
      <vt:lpstr>Slide 10</vt:lpstr>
      <vt:lpstr>Why is Open Access important?</vt:lpstr>
      <vt:lpstr>Slide 12</vt:lpstr>
      <vt:lpstr>Slide 13</vt:lpstr>
      <vt:lpstr>The average academic library in the UK has access to just HALF  of all journals</vt:lpstr>
      <vt:lpstr>Slide 15</vt:lpstr>
      <vt:lpstr>Slide 16</vt:lpstr>
      <vt:lpstr>Slide 17</vt:lpstr>
      <vt:lpstr>European Commission Report: On average, for-profit journals are  3 TIMES more expensive than non-profits1  In neuroscience, for-profit journals are 890% more expensive (per page)2</vt:lpstr>
      <vt:lpstr>Slide 19</vt:lpstr>
      <vt:lpstr>Slide 20</vt:lpstr>
      <vt:lpstr>How students are changing the system</vt:lpstr>
      <vt:lpstr>Slide 22</vt:lpstr>
      <vt:lpstr>Slide 23</vt:lpstr>
      <vt:lpstr>Slide 24</vt:lpstr>
      <vt:lpstr>Slide 25</vt:lpstr>
      <vt:lpstr>Slide 26</vt:lpstr>
      <vt:lpstr>Slide 27</vt:lpstr>
      <vt:lpstr>Open Access Week: October 24-30, 2011</vt:lpstr>
      <vt:lpstr>Slide 29</vt:lpstr>
      <vt:lpstr>Thank you!</vt:lpstr>
      <vt:lpstr>Slide 31</vt:lpstr>
      <vt:lpstr>Slide 32</vt:lpstr>
      <vt:lpstr>Slide 33</vt:lpstr>
      <vt:lpstr>Slide 34</vt:lpstr>
      <vt:lpstr>Slide 35</vt:lpstr>
      <vt:lpstr>Slide 36</vt:lpstr>
    </vt:vector>
  </TitlesOfParts>
  <Company>Trinity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Nick Shockey</dc:creator>
  <cp:lastModifiedBy>Nick Shockey</cp:lastModifiedBy>
  <cp:revision>108</cp:revision>
  <dcterms:created xsi:type="dcterms:W3CDTF">2011-10-21T04:23:26Z</dcterms:created>
  <dcterms:modified xsi:type="dcterms:W3CDTF">2011-10-22T15:05:15Z</dcterms:modified>
</cp:coreProperties>
</file>