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  <p:sldMasterId id="2147483663" r:id="rId3"/>
  </p:sldMasterIdLst>
  <p:notesMasterIdLst>
    <p:notesMasterId r:id="rId24"/>
  </p:notesMasterIdLst>
  <p:handoutMasterIdLst>
    <p:handoutMasterId r:id="rId25"/>
  </p:handoutMasterIdLst>
  <p:sldIdLst>
    <p:sldId id="260" r:id="rId4"/>
    <p:sldId id="305" r:id="rId5"/>
    <p:sldId id="341" r:id="rId6"/>
    <p:sldId id="342" r:id="rId7"/>
    <p:sldId id="323" r:id="rId8"/>
    <p:sldId id="310" r:id="rId9"/>
    <p:sldId id="311" r:id="rId10"/>
    <p:sldId id="312" r:id="rId11"/>
    <p:sldId id="313" r:id="rId12"/>
    <p:sldId id="314" r:id="rId13"/>
    <p:sldId id="315" r:id="rId14"/>
    <p:sldId id="343" r:id="rId15"/>
    <p:sldId id="316" r:id="rId16"/>
    <p:sldId id="344" r:id="rId17"/>
    <p:sldId id="317" r:id="rId18"/>
    <p:sldId id="355" r:id="rId19"/>
    <p:sldId id="352" r:id="rId20"/>
    <p:sldId id="353" r:id="rId21"/>
    <p:sldId id="354" r:id="rId22"/>
    <p:sldId id="34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800000"/>
    <a:srgbClr val="004080"/>
    <a:srgbClr val="CC0000"/>
    <a:srgbClr val="FFFFFF"/>
    <a:srgbClr val="990000"/>
    <a:srgbClr val="2929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22346-3129-C54A-A396-D8FD56B1601F}" type="datetimeFigureOut">
              <a:rPr lang="en-US" smtClean="0"/>
              <a:t>10/22/11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16E03-8342-FC45-B9F5-7618855E6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74517E-9566-4845-B2F5-194541975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65B862-A16B-F040-8F2F-AA0FCF6E34DC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7ECE4C-608C-1046-9BA5-598B12F1CBEC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07D6E6-5816-964A-91AD-7133A6446952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07D6E6-5816-964A-91AD-7133A6446952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DF1CB2-E845-754F-B1CE-42592CA6FED0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6D68E9-B6B4-A84E-936E-7482C1B2A8DB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97D769-6D89-DB4B-A153-D4B2DEEF8C17}" type="slidenum">
              <a:rPr lang="en-US"/>
              <a:pPr/>
              <a:t>20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F74CA-6666-AB4C-A184-43E9117CB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2D26B-0FE5-FC45-8A07-E791CF3C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30D3F-0F34-494C-ADAD-2222A03F6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84FFB-830A-BE49-841C-2BC3B5E2BEF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84FFB-830A-BE49-841C-2BC3B5E2BEF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F74CA-6666-AB4C-A184-43E9117CB2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273A1-24EC-2B42-A0A2-5B4C3266A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6E157-2AF5-0340-B1BB-DD8DDDFB3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1B612-5346-6E43-965B-372D88608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A37A0-833C-CF4B-947D-0F231E84D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5DFCC-252B-6D4F-A205-57209A4F2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9B64-491C-1045-A700-68A99BEFD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BEAA8-F5EA-3241-AF58-7F143472C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BE2A4-2152-C44E-928E-F55CDA4F2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0B69FBE-9FA0-0B43-9AC9-B5EA79A87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6784FFB-830A-BE49-841C-2BC3B5E2BEF2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0B69FBE-9FA0-0B43-9AC9-B5EA79A877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df"/><Relationship Id="rId6" Type="http://schemas.openxmlformats.org/officeDocument/2006/relationships/image" Target="../media/image32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4" Type="http://schemas.openxmlformats.org/officeDocument/2006/relationships/image" Target="../media/image36.gif"/><Relationship Id="rId5" Type="http://schemas.openxmlformats.org/officeDocument/2006/relationships/image" Target="../media/image37.gif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6.png"/><Relationship Id="rId3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df"/><Relationship Id="rId6" Type="http://schemas.openxmlformats.org/officeDocument/2006/relationships/image" Target="../media/image9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52.png"/><Relationship Id="rId7" Type="http://schemas.openxmlformats.org/officeDocument/2006/relationships/image" Target="../media/image53.jpeg"/><Relationship Id="rId8" Type="http://schemas.openxmlformats.org/officeDocument/2006/relationships/image" Target="../media/image54.jpeg"/><Relationship Id="rId9" Type="http://schemas.openxmlformats.org/officeDocument/2006/relationships/image" Target="../media/image5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hyperlink" Target="http://bit.ly/913iAm" TargetMode="External"/><Relationship Id="rId6" Type="http://schemas.openxmlformats.org/officeDocument/2006/relationships/hyperlink" Target="http://bit.ly/KRdIZ" TargetMode="External"/><Relationship Id="rId7" Type="http://schemas.openxmlformats.org/officeDocument/2006/relationships/hyperlink" Target="http://bit.ly/cJF1BW" TargetMode="External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2133600" y="5257800"/>
            <a:ext cx="4800600" cy="1600200"/>
          </a:xfrm>
          <a:prstGeom prst="roundRect">
            <a:avLst>
              <a:gd name="adj" fmla="val 0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endParaRPr lang="en-US" sz="9600" dirty="0">
              <a:ln>
                <a:solidFill>
                  <a:srgbClr val="800000"/>
                </a:solidFill>
              </a:ln>
              <a:effectLst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0" y="2057400"/>
            <a:ext cx="9144000" cy="762000"/>
          </a:xfrm>
          <a:prstGeom prst="roundRect">
            <a:avLst>
              <a:gd name="adj" fmla="val 0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endParaRPr lang="en-US" sz="9600" dirty="0">
              <a:ln>
                <a:solidFill>
                  <a:srgbClr val="800000"/>
                </a:solidFill>
              </a:ln>
              <a:effectLst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9144000" cy="20574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4400" dirty="0" smtClean="0">
                <a:ln>
                  <a:solidFill>
                    <a:srgbClr val="800000"/>
                  </a:solidFill>
                </a:ln>
                <a:effectLst/>
              </a:rPr>
              <a:t>Open Source Drug Discovery</a:t>
            </a:r>
            <a:endParaRPr lang="en-US" sz="4400" dirty="0">
              <a:ln>
                <a:solidFill>
                  <a:srgbClr val="800000"/>
                </a:solidFill>
              </a:ln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2098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Matthew Todd</a:t>
            </a:r>
            <a:r>
              <a:rPr lang="en-US" dirty="0" smtClean="0">
                <a:solidFill>
                  <a:schemeClr val="bg1"/>
                </a:solidFill>
              </a:rPr>
              <a:t>, The University of Sydney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2819400"/>
            <a:ext cx="9144000" cy="2438400"/>
          </a:xfrm>
          <a:prstGeom prst="roundRect">
            <a:avLst>
              <a:gd name="adj" fmla="val 0"/>
            </a:avLst>
          </a:prstGeom>
          <a:solidFill>
            <a:srgbClr val="8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endParaRPr lang="en-US" sz="9600" dirty="0">
              <a:ln>
                <a:solidFill>
                  <a:srgbClr val="800000"/>
                </a:solidFill>
              </a:ln>
              <a:effectLst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661815" y="5609027"/>
            <a:ext cx="1896415" cy="394119"/>
            <a:chOff x="3505200" y="5769689"/>
            <a:chExt cx="1896415" cy="39411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5200" y="5791200"/>
              <a:ext cx="381000" cy="372608"/>
            </a:xfrm>
            <a:prstGeom prst="rect">
              <a:avLst/>
            </a:prstGeom>
            <a:effectLst>
              <a:softEdge rad="50800"/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3818429" y="5769689"/>
              <a:ext cx="1583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mattoddchem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16093" y="5985041"/>
            <a:ext cx="2387858" cy="369332"/>
            <a:chOff x="3276600" y="6129178"/>
            <a:chExt cx="2387858" cy="36933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6600" y="6172200"/>
              <a:ext cx="304800" cy="304800"/>
            </a:xfrm>
            <a:prstGeom prst="rect">
              <a:avLst/>
            </a:prstGeom>
            <a:effectLst>
              <a:softEdge rad="3810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3555587" y="6129178"/>
              <a:ext cx="2108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MatToddChemistry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971800" y="5257800"/>
            <a:ext cx="3276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matthew.todd@sydney.edu.au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5257800"/>
            <a:ext cx="2209800" cy="1600200"/>
          </a:xfrm>
          <a:prstGeom prst="roundRect">
            <a:avLst>
              <a:gd name="adj" fmla="val 0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endParaRPr lang="en-US" sz="9600" dirty="0">
              <a:ln>
                <a:solidFill>
                  <a:srgbClr val="800000"/>
                </a:solidFill>
              </a:ln>
              <a:effectLst/>
            </a:endParaRPr>
          </a:p>
        </p:txBody>
      </p:sp>
      <p:grpSp>
        <p:nvGrpSpPr>
          <p:cNvPr id="14" name="Group 35"/>
          <p:cNvGrpSpPr/>
          <p:nvPr/>
        </p:nvGrpSpPr>
        <p:grpSpPr>
          <a:xfrm>
            <a:off x="3581400" y="2884503"/>
            <a:ext cx="1981200" cy="1839897"/>
            <a:chOff x="6012107" y="576062"/>
            <a:chExt cx="2348088" cy="2373297"/>
          </a:xfrm>
        </p:grpSpPr>
        <p:pic>
          <p:nvPicPr>
            <p:cNvPr id="15" name="Picture 14" descr="man icon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35474" y="2036845"/>
              <a:ext cx="912514" cy="912514"/>
            </a:xfrm>
            <a:prstGeom prst="rect">
              <a:avLst/>
            </a:prstGeom>
          </p:spPr>
        </p:pic>
        <p:pic>
          <p:nvPicPr>
            <p:cNvPr id="16" name="Picture 15" descr="man icon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47681" y="1274043"/>
              <a:ext cx="912514" cy="912514"/>
            </a:xfrm>
            <a:prstGeom prst="rect">
              <a:avLst/>
            </a:prstGeom>
          </p:spPr>
        </p:pic>
        <p:pic>
          <p:nvPicPr>
            <p:cNvPr id="17" name="Picture 16" descr="man icon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12107" y="1274043"/>
              <a:ext cx="912514" cy="912514"/>
            </a:xfrm>
            <a:prstGeom prst="rect">
              <a:avLst/>
            </a:prstGeom>
          </p:spPr>
        </p:pic>
        <p:pic>
          <p:nvPicPr>
            <p:cNvPr id="18" name="Picture 17" descr="man icon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1731" y="1745596"/>
              <a:ext cx="912514" cy="912514"/>
            </a:xfrm>
            <a:prstGeom prst="rect">
              <a:avLst/>
            </a:prstGeom>
          </p:spPr>
        </p:pic>
        <p:pic>
          <p:nvPicPr>
            <p:cNvPr id="19" name="Picture 18" descr="man icon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66017" y="1745596"/>
              <a:ext cx="912514" cy="912514"/>
            </a:xfrm>
            <a:prstGeom prst="rect">
              <a:avLst/>
            </a:prstGeom>
          </p:spPr>
        </p:pic>
        <p:pic>
          <p:nvPicPr>
            <p:cNvPr id="20" name="Picture 19" descr="man icon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16073" y="833082"/>
              <a:ext cx="912514" cy="912514"/>
            </a:xfrm>
            <a:prstGeom prst="rect">
              <a:avLst/>
            </a:prstGeom>
          </p:spPr>
        </p:pic>
        <p:pic>
          <p:nvPicPr>
            <p:cNvPr id="21" name="Picture 20" descr="man icon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79217" y="817786"/>
              <a:ext cx="912514" cy="912514"/>
            </a:xfrm>
            <a:prstGeom prst="rect">
              <a:avLst/>
            </a:prstGeom>
          </p:spPr>
        </p:pic>
        <p:pic>
          <p:nvPicPr>
            <p:cNvPr id="22" name="Picture 21" descr="man icon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35474" y="576062"/>
              <a:ext cx="912514" cy="912514"/>
            </a:xfrm>
            <a:prstGeom prst="rect">
              <a:avLst/>
            </a:prstGeom>
          </p:spPr>
        </p:pic>
        <p:pic>
          <p:nvPicPr>
            <p:cNvPr id="23" name="Picture 22" descr="world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68364" y="1032319"/>
              <a:ext cx="1435574" cy="1435574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510203" y="6336268"/>
            <a:ext cx="4199639" cy="369332"/>
            <a:chOff x="2362200" y="6488668"/>
            <a:chExt cx="4199639" cy="36933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62200" y="6496050"/>
              <a:ext cx="361950" cy="361950"/>
            </a:xfrm>
            <a:prstGeom prst="rect">
              <a:avLst/>
            </a:prstGeom>
            <a:effectLst>
              <a:softEdge rad="50800"/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2658206" y="6488668"/>
              <a:ext cx="39036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http://</a:t>
              </a:r>
              <a:r>
                <a:rPr lang="en-US" dirty="0" err="1" smtClean="0">
                  <a:solidFill>
                    <a:schemeClr val="bg1"/>
                  </a:solidFill>
                </a:rPr>
                <a:t>intermolecular.wordpress.com</a:t>
              </a:r>
              <a:r>
                <a:rPr lang="en-US" dirty="0" smtClean="0">
                  <a:solidFill>
                    <a:schemeClr val="bg1"/>
                  </a:solidFill>
                </a:rPr>
                <a:t>/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6934200" y="5257800"/>
            <a:ext cx="2209800" cy="1600200"/>
          </a:xfrm>
          <a:prstGeom prst="roundRect">
            <a:avLst>
              <a:gd name="adj" fmla="val 0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endParaRPr lang="en-US" sz="9600" dirty="0">
              <a:ln>
                <a:solidFill>
                  <a:srgbClr val="800000"/>
                </a:solidFill>
              </a:ln>
              <a:effectLst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4724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Open Science Summit, Mountain View/Sydney, Sometime October 2011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5" descr="PZQ TSL"/>
          <p:cNvPicPr>
            <a:picLocks noChangeAspect="1" noChangeArrowheads="1"/>
          </p:cNvPicPr>
          <p:nvPr/>
        </p:nvPicPr>
        <p:blipFill>
          <a:blip r:embed="rId3"/>
          <a:srcRect l="298"/>
          <a:stretch>
            <a:fillRect/>
          </a:stretch>
        </p:blipFill>
        <p:spPr bwMode="auto">
          <a:xfrm>
            <a:off x="0" y="1061541"/>
            <a:ext cx="9144000" cy="290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6" descr="Craig"/>
          <p:cNvPicPr>
            <a:picLocks noChangeAspect="1" noChangeArrowheads="1"/>
          </p:cNvPicPr>
          <p:nvPr/>
        </p:nvPicPr>
        <p:blipFill>
          <a:blip r:embed="rId4"/>
          <a:srcRect l="2301" t="12358"/>
          <a:stretch>
            <a:fillRect/>
          </a:stretch>
        </p:blipFill>
        <p:spPr bwMode="auto">
          <a:xfrm>
            <a:off x="1397000" y="4027193"/>
            <a:ext cx="6477123" cy="251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546100"/>
            <a:ext cx="9144000" cy="76944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AU" sz="4400" dirty="0" smtClean="0">
                <a:solidFill>
                  <a:prstClr val="black"/>
                </a:solidFill>
                <a:latin typeface="Calibri"/>
              </a:rPr>
              <a:t>The Synaptic Leap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05800" y="152400"/>
            <a:ext cx="762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10/20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914402" y="1381006"/>
            <a:ext cx="7315198" cy="1863691"/>
          </a:xfrm>
          <a:prstGeom prst="roundRect">
            <a:avLst>
              <a:gd name="adj" fmla="val 7612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pic>
        <p:nvPicPr>
          <p:cNvPr id="6" name="Picture 5" descr="Screen shot 2010-05-25 at 11.00.38 PM.png"/>
          <p:cNvPicPr>
            <a:picLocks noChangeAspect="1"/>
          </p:cNvPicPr>
          <p:nvPr/>
        </p:nvPicPr>
        <p:blipFill>
          <a:blip r:embed="rId2"/>
          <a:srcRect b="11433"/>
          <a:stretch>
            <a:fillRect/>
          </a:stretch>
        </p:blipFill>
        <p:spPr>
          <a:xfrm>
            <a:off x="1323571" y="3286789"/>
            <a:ext cx="6348090" cy="35712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3571" y="1554549"/>
            <a:ext cx="1196438" cy="74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 t="14345" b="11159"/>
          <a:stretch>
            <a:fillRect/>
          </a:stretch>
        </p:blipFill>
        <p:spPr bwMode="auto">
          <a:xfrm>
            <a:off x="1323571" y="2342134"/>
            <a:ext cx="1196438" cy="72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294786" y="1468665"/>
            <a:ext cx="4100527" cy="1661120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533400"/>
            <a:ext cx="9144000" cy="76944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AU" sz="4400" dirty="0" smtClean="0">
                <a:solidFill>
                  <a:prstClr val="black"/>
                </a:solidFill>
                <a:latin typeface="Calibri"/>
              </a:rPr>
              <a:t>Funding</a:t>
            </a:r>
          </a:p>
        </p:txBody>
      </p:sp>
      <p:pic>
        <p:nvPicPr>
          <p:cNvPr id="12" name="Picture 11" descr="Screen shot 2010-05-25 at 11.00.38 PM.png"/>
          <p:cNvPicPr>
            <a:picLocks noChangeAspect="1"/>
          </p:cNvPicPr>
          <p:nvPr/>
        </p:nvPicPr>
        <p:blipFill>
          <a:blip r:embed="rId2"/>
          <a:srcRect t="20407" b="1760"/>
          <a:stretch>
            <a:fillRect/>
          </a:stretch>
        </p:blipFill>
        <p:spPr>
          <a:xfrm>
            <a:off x="1323571" y="3719596"/>
            <a:ext cx="6348090" cy="313840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305800" y="152400"/>
            <a:ext cx="745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546100"/>
            <a:ext cx="9144000" cy="76944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AU" sz="4400" dirty="0" smtClean="0">
                <a:solidFill>
                  <a:prstClr val="black"/>
                </a:solidFill>
                <a:latin typeface="Calibri"/>
              </a:rPr>
              <a:t>Publicity</a:t>
            </a:r>
          </a:p>
        </p:txBody>
      </p:sp>
      <p:pic>
        <p:nvPicPr>
          <p:cNvPr id="14" name="Picture 5" descr="Screen shot 2010-04-13 at 11.38.11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600200"/>
            <a:ext cx="42195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50800"/>
          </a:effectLst>
        </p:spPr>
      </p:pic>
      <p:pic>
        <p:nvPicPr>
          <p:cNvPr id="15" name="Picture 14" descr="Screen shot 2010-12-01 at 11.26.3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419600"/>
            <a:ext cx="5943600" cy="217211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Picture 15" descr="Screen shot 2010-12-01 at 11.30.0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00200"/>
            <a:ext cx="3200400" cy="2711986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9" name="TextBox 8"/>
          <p:cNvSpPr txBox="1"/>
          <p:nvPr/>
        </p:nvSpPr>
        <p:spPr>
          <a:xfrm>
            <a:off x="8305800" y="152400"/>
            <a:ext cx="762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12/20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3505200"/>
            <a:ext cx="8767520" cy="1863691"/>
          </a:xfrm>
          <a:prstGeom prst="roundRect">
            <a:avLst>
              <a:gd name="adj" fmla="val 7612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4402" y="1533406"/>
            <a:ext cx="7315198" cy="1863691"/>
          </a:xfrm>
          <a:prstGeom prst="roundRect">
            <a:avLst>
              <a:gd name="adj" fmla="val 7612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546100"/>
            <a:ext cx="9144000" cy="76944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AU" sz="4400" dirty="0" smtClean="0">
                <a:solidFill>
                  <a:prstClr val="black"/>
                </a:solidFill>
                <a:latin typeface="Calibri"/>
              </a:rPr>
              <a:t>Companies? Seriously?</a:t>
            </a:r>
          </a:p>
        </p:txBody>
      </p:sp>
      <p:pic>
        <p:nvPicPr>
          <p:cNvPr id="8" name="Picture 7" descr="Screen shot 2010-05-25 at 11.13.4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388" y="1619568"/>
            <a:ext cx="4769259" cy="1698005"/>
          </a:xfrm>
          <a:prstGeom prst="rect">
            <a:avLst/>
          </a:prstGeom>
        </p:spPr>
      </p:pic>
      <p:pic>
        <p:nvPicPr>
          <p:cNvPr id="10" name="Picture 9" descr="Syncom 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20" y="3543300"/>
            <a:ext cx="1905000" cy="1905000"/>
          </a:xfrm>
          <a:prstGeom prst="rect">
            <a:avLst/>
          </a:prstGeom>
        </p:spPr>
      </p:pic>
      <p:pic>
        <p:nvPicPr>
          <p:cNvPr id="13" name="Picture 12" descr="Interve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420" y="4076700"/>
            <a:ext cx="3543300" cy="787400"/>
          </a:xfrm>
          <a:prstGeom prst="rect">
            <a:avLst/>
          </a:prstGeom>
        </p:spPr>
      </p:pic>
      <p:pic>
        <p:nvPicPr>
          <p:cNvPr id="14" name="Picture 13" descr="logosolvay_bleu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220" y="3848100"/>
            <a:ext cx="1143000" cy="1143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6200" y="6596391"/>
            <a:ext cx="899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u="sng" dirty="0" smtClean="0">
                <a:solidFill>
                  <a:prstClr val="white"/>
                </a:solidFill>
                <a:latin typeface="Calibri"/>
              </a:rPr>
              <a:t>http://www.syncom.nl/hr/index.html; http://www.solvay.com/; http://www.intervet.com/; http://</a:t>
            </a:r>
            <a:r>
              <a:rPr lang="en-US" sz="1400" u="sng" dirty="0" err="1" smtClean="0">
                <a:solidFill>
                  <a:prstClr val="white"/>
                </a:solidFill>
                <a:latin typeface="Calibri"/>
              </a:rPr>
              <a:t>www.almacgroup.com</a:t>
            </a:r>
            <a:r>
              <a:rPr lang="en-US" sz="1400" u="sng" dirty="0" smtClean="0">
                <a:solidFill>
                  <a:prstClr val="white"/>
                </a:solidFill>
                <a:latin typeface="Calibri"/>
              </a:rPr>
              <a:t>/</a:t>
            </a:r>
            <a:endParaRPr lang="en-US" sz="1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6820" y="3924300"/>
            <a:ext cx="1803400" cy="977900"/>
          </a:xfrm>
          <a:prstGeom prst="rect">
            <a:avLst/>
          </a:prstGeom>
        </p:spPr>
      </p:pic>
      <p:pic>
        <p:nvPicPr>
          <p:cNvPr id="18" name="Picture 17" descr="Screen shot 2010-11-21 at 4.56.23 A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200" y="5486400"/>
            <a:ext cx="5181600" cy="109543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305800" y="152400"/>
            <a:ext cx="762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13/20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62000" y="1600200"/>
            <a:ext cx="7696198" cy="3800594"/>
          </a:xfrm>
          <a:prstGeom prst="roundRect">
            <a:avLst>
              <a:gd name="adj" fmla="val 7612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546100"/>
            <a:ext cx="9144000" cy="76944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AU" sz="4400" dirty="0" smtClean="0">
                <a:solidFill>
                  <a:prstClr val="black"/>
                </a:solidFill>
                <a:latin typeface="Calibri"/>
              </a:rPr>
              <a:t>Current Solution</a:t>
            </a:r>
          </a:p>
        </p:txBody>
      </p:sp>
      <p:pic>
        <p:nvPicPr>
          <p:cNvPr id="17" name="Picture 16" descr="Summary Oct 2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05000"/>
            <a:ext cx="7656195" cy="31775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5638800"/>
            <a:ext cx="6531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Details of Route: </a:t>
            </a:r>
            <a:r>
              <a:rPr lang="en-US" i="1" dirty="0" err="1" smtClean="0"/>
              <a:t>PLoS</a:t>
            </a:r>
            <a:r>
              <a:rPr lang="en-US" i="1" dirty="0" smtClean="0"/>
              <a:t> NTD</a:t>
            </a:r>
            <a:r>
              <a:rPr lang="en-US" dirty="0" smtClean="0"/>
              <a:t> </a:t>
            </a:r>
            <a:r>
              <a:rPr lang="en-US" b="1" dirty="0" smtClean="0"/>
              <a:t>2011</a:t>
            </a:r>
            <a:r>
              <a:rPr lang="en-US" dirty="0" smtClean="0"/>
              <a:t>, 5(9): e1260 </a:t>
            </a:r>
          </a:p>
          <a:p>
            <a:pPr algn="ctr"/>
            <a:r>
              <a:rPr lang="en-US" dirty="0" smtClean="0"/>
              <a:t>Full Description of Project: </a:t>
            </a:r>
            <a:r>
              <a:rPr lang="en-US" i="1" dirty="0" smtClean="0"/>
              <a:t>Nature Chemistry</a:t>
            </a:r>
            <a:r>
              <a:rPr lang="en-US" dirty="0" smtClean="0"/>
              <a:t> </a:t>
            </a:r>
            <a:r>
              <a:rPr lang="en-US" b="1" dirty="0" smtClean="0"/>
              <a:t>2011</a:t>
            </a:r>
            <a:r>
              <a:rPr lang="en-US" dirty="0" smtClean="0"/>
              <a:t>, </a:t>
            </a:r>
            <a:r>
              <a:rPr lang="en-US" i="1" dirty="0" smtClean="0"/>
              <a:t>3</a:t>
            </a:r>
            <a:r>
              <a:rPr lang="en-US" dirty="0" smtClean="0"/>
              <a:t>, 745-748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05800" y="152400"/>
            <a:ext cx="762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14/20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73600" cy="350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19446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 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2800"/>
            <a:ext cx="4572000" cy="3429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364773"/>
            <a:ext cx="4572000" cy="34170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6519446"/>
            <a:ext cx="7153120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/>
              </a:rPr>
              <a:t>http://bit.ly/dtkwf0, http://</a:t>
            </a:r>
            <a:r>
              <a:rPr lang="en-US" sz="16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/>
              </a:rPr>
              <a:t>bit.ly/aqHWtV</a:t>
            </a:r>
            <a:r>
              <a:rPr lang="en-US" sz="1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/>
              </a:rPr>
              <a:t>, http://bit.ly/bJNZ8N, http://bit.ly/8TrvZ4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6124" y="0"/>
            <a:ext cx="4537876" cy="3409635"/>
          </a:xfrm>
          <a:prstGeom prst="rect">
            <a:avLst/>
          </a:prstGeom>
        </p:spPr>
      </p:pic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3155298" y="295275"/>
            <a:ext cx="28334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prstClr val="white"/>
                </a:solidFill>
                <a:latin typeface="Calibri"/>
              </a:rPr>
              <a:t>Advantages</a:t>
            </a:r>
            <a:endParaRPr lang="en-US" sz="4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05800" y="152400"/>
            <a:ext cx="762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15/20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19446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 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2847650" y="295275"/>
            <a:ext cx="34487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prstClr val="white"/>
                </a:solidFill>
                <a:latin typeface="Calibri"/>
              </a:rPr>
              <a:t>Diverse Inputs</a:t>
            </a:r>
            <a:endParaRPr lang="en-US" sz="4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 descr="Screen shot 2011-10-22 at 1.21.1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76400"/>
            <a:ext cx="8026400" cy="426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05800" y="152400"/>
            <a:ext cx="762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16/20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8" y="0"/>
            <a:ext cx="9149718" cy="6858000"/>
          </a:xfrm>
          <a:prstGeom prst="rect">
            <a:avLst/>
          </a:prstGeom>
        </p:spPr>
      </p:pic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1094828" y="295275"/>
            <a:ext cx="69543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Open Source Drug Discovery?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5800" y="152400"/>
            <a:ext cx="762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17/20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8" y="0"/>
            <a:ext cx="9149718" cy="6858000"/>
          </a:xfrm>
          <a:prstGeom prst="rect">
            <a:avLst/>
          </a:prstGeom>
        </p:spPr>
      </p:pic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1825777" y="295275"/>
            <a:ext cx="54924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Start With Great Leads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43000"/>
            <a:ext cx="5854700" cy="151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2743200"/>
            <a:ext cx="4781006" cy="68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76772" y="1752600"/>
            <a:ext cx="3071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ACS Med. Chem. </a:t>
            </a:r>
            <a:r>
              <a:rPr lang="en-US" i="1" dirty="0" err="1" smtClean="0"/>
              <a:t>Lett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  <a:r>
              <a:rPr lang="en-US" b="1" dirty="0" smtClean="0"/>
              <a:t>2011</a:t>
            </a:r>
          </a:p>
          <a:p>
            <a:pPr algn="ctr"/>
            <a:r>
              <a:rPr lang="en-US" dirty="0" smtClean="0"/>
              <a:t>10.1021/ml200135p</a:t>
            </a:r>
            <a:endParaRPr lang="en-US" dirty="0"/>
          </a:p>
        </p:txBody>
      </p:sp>
      <p:pic>
        <p:nvPicPr>
          <p:cNvPr id="8" name="Picture 7" descr="Screen shot 2011-09-28 at 8.06.46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581400"/>
            <a:ext cx="7289800" cy="29496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05800" y="152400"/>
            <a:ext cx="762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18/20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8" y="0"/>
            <a:ext cx="9149718" cy="6858000"/>
          </a:xfrm>
          <a:prstGeom prst="rect">
            <a:avLst/>
          </a:prstGeom>
        </p:spPr>
      </p:pic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1345006" y="152400"/>
            <a:ext cx="64540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Resynthesis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 then Campaign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66800" y="990600"/>
            <a:ext cx="7162800" cy="5867400"/>
          </a:xfrm>
          <a:prstGeom prst="roundRect">
            <a:avLst>
              <a:gd name="adj" fmla="val 7612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pic>
        <p:nvPicPr>
          <p:cNvPr id="9" name="Picture 8" descr="Ylioja progre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990600"/>
            <a:ext cx="6725540" cy="56871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05800" y="152400"/>
            <a:ext cx="762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19/20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0-04-05 at 9.41.28 PM.png"/>
          <p:cNvPicPr>
            <a:picLocks noChangeAspect="1"/>
          </p:cNvPicPr>
          <p:nvPr/>
        </p:nvPicPr>
        <p:blipFill>
          <a:blip r:embed="rId3"/>
          <a:srcRect l="16268"/>
          <a:stretch>
            <a:fillRect/>
          </a:stretch>
        </p:blipFill>
        <p:spPr>
          <a:xfrm>
            <a:off x="4928791" y="3688218"/>
            <a:ext cx="3895901" cy="2451498"/>
          </a:xfrm>
          <a:prstGeom prst="roundRect">
            <a:avLst>
              <a:gd name="adj" fmla="val 455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967707" y="6256010"/>
            <a:ext cx="4929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http://www3.imperial.ac.uk/schisto; http://bit.ly/9azFHv 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546100"/>
            <a:ext cx="9144000" cy="76944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err="1" smtClean="0">
                <a:solidFill>
                  <a:prstClr val="black"/>
                </a:solidFill>
                <a:latin typeface="Calibri"/>
              </a:rPr>
              <a:t>Praziquantel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261257" y="3673704"/>
            <a:ext cx="4310743" cy="2459402"/>
            <a:chOff x="261257" y="2785897"/>
            <a:chExt cx="4557486" cy="2600176"/>
          </a:xfrm>
        </p:grpSpPr>
        <p:pic>
          <p:nvPicPr>
            <p:cNvPr id="9" name="Picture 8" descr="Screen shot 2010-04-05 at 9.20.53 PM.png"/>
            <p:cNvPicPr>
              <a:picLocks noChangeAspect="1"/>
            </p:cNvPicPr>
            <p:nvPr/>
          </p:nvPicPr>
          <p:blipFill>
            <a:blip r:embed="rId4"/>
            <a:srcRect l="4611" t="28736" r="3678" b="29229"/>
            <a:stretch>
              <a:fillRect/>
            </a:stretch>
          </p:blipFill>
          <p:spPr>
            <a:xfrm>
              <a:off x="261257" y="3287832"/>
              <a:ext cx="4557486" cy="1588968"/>
            </a:xfrm>
            <a:prstGeom prst="roundRect">
              <a:avLst>
                <a:gd name="adj" fmla="val 455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13" name="Picture 12" descr="Screen shot 2010-04-05 at 9.20.53 PM.png"/>
            <p:cNvPicPr>
              <a:picLocks noChangeAspect="1"/>
            </p:cNvPicPr>
            <p:nvPr/>
          </p:nvPicPr>
          <p:blipFill>
            <a:blip r:embed="rId4"/>
            <a:srcRect l="4611" r="3678" b="83662"/>
            <a:stretch>
              <a:fillRect/>
            </a:stretch>
          </p:blipFill>
          <p:spPr>
            <a:xfrm>
              <a:off x="261257" y="2785897"/>
              <a:ext cx="4557486" cy="617596"/>
            </a:xfrm>
            <a:prstGeom prst="roundRect">
              <a:avLst>
                <a:gd name="adj" fmla="val 16977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15" name="Picture 14" descr="Screen shot 2010-04-05 at 9.20.53 PM.png"/>
            <p:cNvPicPr>
              <a:picLocks noChangeAspect="1"/>
            </p:cNvPicPr>
            <p:nvPr/>
          </p:nvPicPr>
          <p:blipFill>
            <a:blip r:embed="rId4"/>
            <a:srcRect l="4611" t="64819" r="3678"/>
            <a:stretch>
              <a:fillRect/>
            </a:stretch>
          </p:blipFill>
          <p:spPr>
            <a:xfrm>
              <a:off x="261257" y="4056202"/>
              <a:ext cx="4557486" cy="1329871"/>
            </a:xfrm>
            <a:prstGeom prst="roundRect">
              <a:avLst>
                <a:gd name="adj" fmla="val 455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pic>
        <p:nvPicPr>
          <p:cNvPr id="16" name="Picture 15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447800" y="1524000"/>
            <a:ext cx="3034710" cy="1905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53000" y="1981200"/>
            <a:ext cx="403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Africa is Desperate for Praziquantel, </a:t>
            </a:r>
            <a:r>
              <a:rPr lang="en-US" i="1" dirty="0" smtClean="0"/>
              <a:t>Lancet </a:t>
            </a:r>
            <a:r>
              <a:rPr lang="en-US" b="1" dirty="0" smtClean="0"/>
              <a:t>2010</a:t>
            </a:r>
            <a:r>
              <a:rPr lang="en-US" dirty="0" smtClean="0"/>
              <a:t>, </a:t>
            </a:r>
            <a:r>
              <a:rPr lang="en-US" i="1" dirty="0" smtClean="0"/>
              <a:t>376</a:t>
            </a:r>
            <a:r>
              <a:rPr lang="en-US" dirty="0" smtClean="0"/>
              <a:t>, 496-498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357667" y="152400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Text Box 8"/>
          <p:cNvSpPr txBox="1">
            <a:spLocks noChangeArrowheads="1"/>
          </p:cNvSpPr>
          <p:nvPr/>
        </p:nvSpPr>
        <p:spPr bwMode="auto">
          <a:xfrm>
            <a:off x="228600" y="4419600"/>
            <a:ext cx="853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 smtClean="0"/>
              <a:t>Michael </a:t>
            </a:r>
            <a:r>
              <a:rPr lang="en-GB" dirty="0" err="1" smtClean="0"/>
              <a:t>Woelfe</a:t>
            </a:r>
            <a:r>
              <a:rPr lang="en-GB" dirty="0" smtClean="0"/>
              <a:t>, Paul </a:t>
            </a:r>
            <a:r>
              <a:rPr lang="en-GB" dirty="0" err="1" smtClean="0"/>
              <a:t>Ylioja</a:t>
            </a:r>
            <a:r>
              <a:rPr lang="en-GB" dirty="0" smtClean="0"/>
              <a:t>, Murray Robertson (</a:t>
            </a:r>
            <a:r>
              <a:rPr lang="en-GB" dirty="0" err="1" smtClean="0"/>
              <a:t>USyd</a:t>
            </a:r>
            <a:r>
              <a:rPr lang="en-GB" dirty="0" smtClean="0"/>
              <a:t>), </a:t>
            </a:r>
            <a:r>
              <a:rPr lang="en-GB" dirty="0" err="1" smtClean="0"/>
              <a:t>Piero</a:t>
            </a:r>
            <a:r>
              <a:rPr lang="en-GB" dirty="0" smtClean="0"/>
              <a:t> </a:t>
            </a:r>
            <a:r>
              <a:rPr lang="en-GB" dirty="0" err="1" smtClean="0"/>
              <a:t>Olliaro</a:t>
            </a:r>
            <a:r>
              <a:rPr lang="en-GB" dirty="0" smtClean="0"/>
              <a:t> (WHO/TDR), Jean-Paul </a:t>
            </a:r>
            <a:r>
              <a:rPr lang="en-GB" dirty="0" err="1" smtClean="0"/>
              <a:t>Seerden</a:t>
            </a:r>
            <a:r>
              <a:rPr lang="en-GB" dirty="0" smtClean="0"/>
              <a:t> (</a:t>
            </a:r>
            <a:r>
              <a:rPr lang="en-GB" dirty="0" err="1" smtClean="0"/>
              <a:t>Syncom</a:t>
            </a:r>
            <a:r>
              <a:rPr lang="en-GB" dirty="0" smtClean="0"/>
              <a:t>) </a:t>
            </a:r>
            <a:r>
              <a:rPr lang="en-GB" i="1" dirty="0" smtClean="0"/>
              <a:t>and many other online collaborators</a:t>
            </a:r>
          </a:p>
          <a:p>
            <a:pPr algn="ctr"/>
            <a:r>
              <a:rPr lang="en-GB" dirty="0" smtClean="0"/>
              <a:t>Tim Wells, Paul Willis and Jeremy Burrows (MMV)</a:t>
            </a:r>
          </a:p>
          <a:p>
            <a:pPr algn="ctr"/>
            <a:r>
              <a:rPr lang="en-GB" dirty="0" smtClean="0"/>
              <a:t>Jeremy Frey and team (</a:t>
            </a:r>
            <a:r>
              <a:rPr lang="en-GB" dirty="0" err="1" smtClean="0"/>
              <a:t>Uni</a:t>
            </a:r>
            <a:r>
              <a:rPr lang="en-GB" dirty="0" smtClean="0"/>
              <a:t> Southampton)</a:t>
            </a:r>
            <a:endParaRPr lang="en-US" dirty="0"/>
          </a:p>
        </p:txBody>
      </p:sp>
      <p:pic>
        <p:nvPicPr>
          <p:cNvPr id="73735" name="Picture 9" descr="Col_Landscape_smaller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873750"/>
            <a:ext cx="3095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7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1757" y="5873751"/>
            <a:ext cx="109625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8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3144" y="5873750"/>
            <a:ext cx="847725" cy="6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creen shot 2011-10-03 at 9.28.15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5873750"/>
            <a:ext cx="2438400" cy="687010"/>
          </a:xfrm>
          <a:prstGeom prst="rect">
            <a:avLst/>
          </a:prstGeom>
        </p:spPr>
      </p:pic>
      <p:pic>
        <p:nvPicPr>
          <p:cNvPr id="10" name="Picture 9" descr="Murra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1118" y="990601"/>
            <a:ext cx="2827082" cy="2819400"/>
          </a:xfrm>
          <a:prstGeom prst="rect">
            <a:avLst/>
          </a:prstGeom>
        </p:spPr>
      </p:pic>
      <p:pic>
        <p:nvPicPr>
          <p:cNvPr id="11" name="Picture 10" descr="Michae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518" y="990600"/>
            <a:ext cx="3451198" cy="2819400"/>
          </a:xfrm>
          <a:prstGeom prst="rect">
            <a:avLst/>
          </a:prstGeom>
        </p:spPr>
      </p:pic>
      <p:pic>
        <p:nvPicPr>
          <p:cNvPr id="8" name="Picture 7" descr="Paul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7518" y="990600"/>
            <a:ext cx="2122787" cy="2819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05800" y="152400"/>
            <a:ext cx="762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20/20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Line 2"/>
          <p:cNvSpPr>
            <a:spLocks noChangeShapeType="1"/>
          </p:cNvSpPr>
          <p:nvPr/>
        </p:nvSpPr>
        <p:spPr bwMode="auto">
          <a:xfrm>
            <a:off x="838200" y="990600"/>
            <a:ext cx="7315200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924050" y="295275"/>
            <a:ext cx="547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Enantiopure PZQ for a low, low price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5325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1400" y="1395413"/>
            <a:ext cx="4710113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8463" y="4897438"/>
            <a:ext cx="2430462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6100" y="4897438"/>
            <a:ext cx="17335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TextBox 9"/>
          <p:cNvSpPr txBox="1">
            <a:spLocks noChangeArrowheads="1"/>
          </p:cNvSpPr>
          <p:nvPr/>
        </p:nvSpPr>
        <p:spPr bwMode="auto">
          <a:xfrm>
            <a:off x="0" y="6550025"/>
            <a:ext cx="4616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0000"/>
                </a:solidFill>
                <a:hlinkClick r:id="rId5"/>
              </a:rPr>
              <a:t>http://bit.ly/913iAm</a:t>
            </a:r>
            <a:r>
              <a:rPr lang="en-US" sz="1400">
                <a:solidFill>
                  <a:srgbClr val="000000"/>
                </a:solidFill>
              </a:rPr>
              <a:t>; </a:t>
            </a:r>
            <a:r>
              <a:rPr lang="en-US" sz="1400">
                <a:solidFill>
                  <a:srgbClr val="000000"/>
                </a:solidFill>
                <a:hlinkClick r:id="rId6"/>
              </a:rPr>
              <a:t>http://bit.ly/KRdIZ</a:t>
            </a:r>
            <a:r>
              <a:rPr lang="en-US" sz="1400">
                <a:solidFill>
                  <a:srgbClr val="000000"/>
                </a:solidFill>
              </a:rPr>
              <a:t>; </a:t>
            </a:r>
            <a:r>
              <a:rPr lang="en-US" sz="1400">
                <a:solidFill>
                  <a:srgbClr val="000000"/>
                </a:solidFill>
                <a:hlinkClick r:id="rId7"/>
              </a:rPr>
              <a:t>http://bit.ly/cJF1BW</a:t>
            </a:r>
            <a:r>
              <a:rPr lang="en-US" sz="14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3256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8350" y="4897438"/>
            <a:ext cx="2311400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867400" y="1752600"/>
            <a:ext cx="1872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C0000"/>
                </a:solidFill>
              </a:rPr>
              <a:t>G</a:t>
            </a:r>
            <a:r>
              <a:rPr lang="en-US" i="1" dirty="0" smtClean="0">
                <a:solidFill>
                  <a:srgbClr val="CC0000"/>
                </a:solidFill>
              </a:rPr>
              <a:t>OT </a:t>
            </a:r>
            <a:r>
              <a:rPr lang="en-US" dirty="0" smtClean="0">
                <a:solidFill>
                  <a:srgbClr val="CC0000"/>
                </a:solidFill>
              </a:rPr>
              <a:t>(10 ¢ g</a:t>
            </a:r>
            <a:r>
              <a:rPr lang="en-US" baseline="30000" dirty="0" smtClean="0">
                <a:solidFill>
                  <a:srgbClr val="CC0000"/>
                </a:solidFill>
              </a:rPr>
              <a:t>-1</a:t>
            </a:r>
            <a:r>
              <a:rPr lang="en-US" dirty="0" smtClean="0">
                <a:solidFill>
                  <a:srgbClr val="CC0000"/>
                </a:solidFill>
              </a:rPr>
              <a:t>)</a:t>
            </a:r>
            <a:endParaRPr lang="en-US" i="1" dirty="0">
              <a:solidFill>
                <a:srgbClr val="CC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4076700"/>
            <a:ext cx="957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C0000"/>
                </a:solidFill>
              </a:rPr>
              <a:t>N</a:t>
            </a:r>
            <a:r>
              <a:rPr lang="en-US" i="1" dirty="0" smtClean="0">
                <a:solidFill>
                  <a:srgbClr val="CC0000"/>
                </a:solidFill>
              </a:rPr>
              <a:t>EED</a:t>
            </a:r>
            <a:endParaRPr lang="en-US" i="1" dirty="0">
              <a:solidFill>
                <a:srgbClr val="CC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076700"/>
            <a:ext cx="172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C0000"/>
                </a:solidFill>
              </a:rPr>
              <a:t>B</a:t>
            </a:r>
            <a:r>
              <a:rPr lang="en-US" i="1" dirty="0" smtClean="0">
                <a:solidFill>
                  <a:srgbClr val="CC0000"/>
                </a:solidFill>
              </a:rPr>
              <a:t>AD/</a:t>
            </a:r>
            <a:r>
              <a:rPr lang="en-US" sz="2400" i="1" dirty="0" smtClean="0">
                <a:solidFill>
                  <a:srgbClr val="CC0000"/>
                </a:solidFill>
              </a:rPr>
              <a:t>B</a:t>
            </a:r>
            <a:r>
              <a:rPr lang="en-US" i="1" dirty="0" smtClean="0">
                <a:solidFill>
                  <a:srgbClr val="CC0000"/>
                </a:solidFill>
              </a:rPr>
              <a:t>ITTER</a:t>
            </a:r>
            <a:endParaRPr lang="en-US" i="1" dirty="0">
              <a:solidFill>
                <a:srgbClr val="CC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57667" y="152400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dirty="0" smtClean="0"/>
              <a:t>/20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838200" y="990600"/>
            <a:ext cx="7315200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911976" y="295275"/>
            <a:ext cx="3497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Intractable </a:t>
            </a:r>
            <a:r>
              <a:rPr lang="en-US" sz="2800" dirty="0">
                <a:solidFill>
                  <a:srgbClr val="000000"/>
                </a:solidFill>
              </a:rPr>
              <a:t>Problem?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39750" y="5805488"/>
            <a:ext cx="8135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i="1" kern="0" dirty="0" smtClean="0">
                <a:solidFill>
                  <a:srgbClr val="990000"/>
                </a:solidFill>
              </a:rPr>
              <a:t>When </a:t>
            </a:r>
            <a:r>
              <a:rPr lang="en-GB" b="1" i="1" kern="0" dirty="0">
                <a:solidFill>
                  <a:srgbClr val="990000"/>
                </a:solidFill>
              </a:rPr>
              <a:t>you have a</a:t>
            </a:r>
            <a:r>
              <a:rPr lang="en-GB" b="1" i="1" kern="0" dirty="0" smtClean="0">
                <a:solidFill>
                  <a:srgbClr val="990000"/>
                </a:solidFill>
              </a:rPr>
              <a:t> tough problem </a:t>
            </a:r>
            <a:r>
              <a:rPr lang="en-GB" b="1" i="1" kern="0" dirty="0">
                <a:solidFill>
                  <a:srgbClr val="990000"/>
                </a:solidFill>
              </a:rPr>
              <a:t>– ASK SOMEONE!</a:t>
            </a:r>
            <a:endParaRPr lang="en-US" b="1" i="1" kern="0" dirty="0">
              <a:solidFill>
                <a:srgbClr val="990000"/>
              </a:solidFill>
            </a:endParaRP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 flipV="1">
            <a:off x="2627313" y="2709863"/>
            <a:ext cx="0" cy="2160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2627313" y="4870450"/>
            <a:ext cx="2305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54279" name="Text Box 8"/>
          <p:cNvSpPr txBox="1">
            <a:spLocks noChangeArrowheads="1"/>
          </p:cNvSpPr>
          <p:nvPr/>
        </p:nvSpPr>
        <p:spPr bwMode="auto">
          <a:xfrm>
            <a:off x="685800" y="3429000"/>
            <a:ext cx="19177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0000"/>
                </a:solidFill>
                <a:latin typeface="Tahoma" charset="0"/>
              </a:rPr>
              <a:t>Effectiveness of Solution</a:t>
            </a:r>
          </a:p>
          <a:p>
            <a:pPr algn="ctr"/>
            <a:r>
              <a:rPr lang="en-GB" sz="1600" dirty="0" smtClean="0">
                <a:solidFill>
                  <a:srgbClr val="000000"/>
                </a:solidFill>
                <a:latin typeface="Tahoma" charset="0"/>
              </a:rPr>
              <a:t>(“</a:t>
            </a:r>
            <a:r>
              <a:rPr lang="en-GB" sz="1600" dirty="0" err="1" smtClean="0">
                <a:solidFill>
                  <a:srgbClr val="000000"/>
                </a:solidFill>
                <a:latin typeface="Tahoma" charset="0"/>
              </a:rPr>
              <a:t>ee</a:t>
            </a:r>
            <a:r>
              <a:rPr lang="en-GB" sz="1600" dirty="0" smtClean="0">
                <a:solidFill>
                  <a:srgbClr val="000000"/>
                </a:solidFill>
                <a:latin typeface="Tahoma" charset="0"/>
              </a:rPr>
              <a:t>” in Chemical Terms)</a:t>
            </a:r>
            <a:endParaRPr lang="en-US" sz="1600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54280" name="Text Box 9"/>
          <p:cNvSpPr txBox="1">
            <a:spLocks noChangeArrowheads="1"/>
          </p:cNvSpPr>
          <p:nvPr/>
        </p:nvSpPr>
        <p:spPr bwMode="auto">
          <a:xfrm>
            <a:off x="3200400" y="5029200"/>
            <a:ext cx="150193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0000"/>
                </a:solidFill>
                <a:latin typeface="Tahoma" charset="0"/>
              </a:rPr>
              <a:t>Resources</a:t>
            </a:r>
          </a:p>
          <a:p>
            <a:pPr algn="ctr"/>
            <a:r>
              <a:rPr lang="en-GB" sz="1600" dirty="0" smtClean="0">
                <a:solidFill>
                  <a:srgbClr val="000000"/>
                </a:solidFill>
                <a:latin typeface="Tahoma" charset="0"/>
              </a:rPr>
              <a:t>(Person</a:t>
            </a:r>
            <a:r>
              <a:rPr lang="en-GB" sz="1600" dirty="0">
                <a:solidFill>
                  <a:srgbClr val="000000"/>
                </a:solidFill>
                <a:latin typeface="Tahoma" charset="0"/>
              </a:rPr>
              <a:t>-</a:t>
            </a:r>
            <a:r>
              <a:rPr lang="en-GB" sz="1600" dirty="0" smtClean="0">
                <a:solidFill>
                  <a:srgbClr val="000000"/>
                </a:solidFill>
                <a:latin typeface="Tahoma" charset="0"/>
              </a:rPr>
              <a:t>years)</a:t>
            </a:r>
            <a:endParaRPr lang="en-US" sz="1600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23" name="Arc 10"/>
          <p:cNvSpPr>
            <a:spLocks/>
          </p:cNvSpPr>
          <p:nvPr/>
        </p:nvSpPr>
        <p:spPr bwMode="auto">
          <a:xfrm rot="10800000" flipV="1">
            <a:off x="2627313" y="2925763"/>
            <a:ext cx="2160587" cy="18732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>
            <a:off x="2339975" y="3068638"/>
            <a:ext cx="28797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 flipV="1">
            <a:off x="2987675" y="2349500"/>
            <a:ext cx="0" cy="266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54284" name="Text Box 13"/>
          <p:cNvSpPr txBox="1">
            <a:spLocks noChangeArrowheads="1"/>
          </p:cNvSpPr>
          <p:nvPr/>
        </p:nvSpPr>
        <p:spPr bwMode="auto">
          <a:xfrm>
            <a:off x="5273675" y="2819400"/>
            <a:ext cx="1965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 smtClean="0">
                <a:solidFill>
                  <a:srgbClr val="990000"/>
                </a:solidFill>
                <a:latin typeface="Tahoma" charset="0"/>
              </a:rPr>
              <a:t>Required Usefulness</a:t>
            </a:r>
          </a:p>
        </p:txBody>
      </p:sp>
      <p:sp>
        <p:nvSpPr>
          <p:cNvPr id="54285" name="Text Box 14"/>
          <p:cNvSpPr txBox="1">
            <a:spLocks noChangeArrowheads="1"/>
          </p:cNvSpPr>
          <p:nvPr/>
        </p:nvSpPr>
        <p:spPr bwMode="auto">
          <a:xfrm>
            <a:off x="1752600" y="1676400"/>
            <a:ext cx="25531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 smtClean="0">
                <a:solidFill>
                  <a:srgbClr val="990000"/>
                </a:solidFill>
                <a:latin typeface="Tahoma" charset="0"/>
              </a:rPr>
              <a:t>Breaking Point for Academia/Industry</a:t>
            </a:r>
          </a:p>
          <a:p>
            <a:pPr algn="ctr"/>
            <a:endParaRPr lang="en-US" dirty="0">
              <a:solidFill>
                <a:srgbClr val="990000"/>
              </a:solidFill>
              <a:latin typeface="Tahoma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57667" y="152400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r>
              <a:rPr lang="en-US" dirty="0" smtClean="0"/>
              <a:t>/20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0" y="546100"/>
            <a:ext cx="9144000" cy="76944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AU" sz="4400" dirty="0" smtClean="0">
                <a:solidFill>
                  <a:prstClr val="black"/>
                </a:solidFill>
                <a:latin typeface="Calibri"/>
              </a:rPr>
              <a:t>Open Source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86000"/>
            <a:ext cx="2578100" cy="3162300"/>
          </a:xfrm>
          <a:prstGeom prst="rect">
            <a:avLst/>
          </a:prstGeom>
          <a:effectLst>
            <a:glow rad="165100">
              <a:srgbClr val="800000">
                <a:alpha val="75000"/>
              </a:srgb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700" y="2482850"/>
            <a:ext cx="2933700" cy="2768600"/>
          </a:xfrm>
          <a:prstGeom prst="rect">
            <a:avLst/>
          </a:prstGeom>
          <a:effectLst>
            <a:glow rad="165100">
              <a:srgbClr val="800000">
                <a:alpha val="75000"/>
              </a:srgbClr>
            </a:glo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799" y="2286000"/>
            <a:ext cx="2827203" cy="3117850"/>
          </a:xfrm>
          <a:prstGeom prst="rect">
            <a:avLst/>
          </a:prstGeom>
          <a:effectLst>
            <a:glow rad="165100">
              <a:srgbClr val="800000">
                <a:alpha val="75000"/>
              </a:srgb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8357667" y="152400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r>
              <a:rPr lang="en-US" dirty="0" smtClean="0"/>
              <a:t>/20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592" y="4119799"/>
            <a:ext cx="4104816" cy="27348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8010"/>
            <a:ext cx="9143999" cy="2891789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546100"/>
            <a:ext cx="9144000" cy="76944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AU" sz="4400" dirty="0" smtClean="0">
                <a:solidFill>
                  <a:prstClr val="black"/>
                </a:solidFill>
                <a:latin typeface="Calibri"/>
              </a:rPr>
              <a:t>How we do things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00722" y="6027410"/>
            <a:ext cx="1952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http://bit.ly/9Pv119; </a:t>
            </a:r>
            <a:br>
              <a:rPr lang="en-US" sz="1600" dirty="0" smtClean="0">
                <a:solidFill>
                  <a:prstClr val="white"/>
                </a:solidFill>
                <a:latin typeface="Calibri"/>
              </a:rPr>
            </a:b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http://bit.ly/9VTpqj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57667" y="152400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r>
              <a:rPr lang="en-US" dirty="0" smtClean="0"/>
              <a:t>/20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/>
          <p:nvPr/>
        </p:nvGrpSpPr>
        <p:grpSpPr>
          <a:xfrm>
            <a:off x="16275" y="1691849"/>
            <a:ext cx="8975325" cy="4121121"/>
            <a:chOff x="-21825" y="1691849"/>
            <a:chExt cx="8975325" cy="4121121"/>
          </a:xfrm>
        </p:grpSpPr>
        <p:grpSp>
          <p:nvGrpSpPr>
            <p:cNvPr id="3" name="Group 40"/>
            <p:cNvGrpSpPr/>
            <p:nvPr/>
          </p:nvGrpSpPr>
          <p:grpSpPr>
            <a:xfrm>
              <a:off x="-21825" y="1691849"/>
              <a:ext cx="4612875" cy="4121121"/>
              <a:chOff x="-21825" y="1691849"/>
              <a:chExt cx="4612875" cy="4121121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150040" y="1691849"/>
                <a:ext cx="4279900" cy="4121121"/>
              </a:xfrm>
              <a:prstGeom prst="roundRect">
                <a:avLst>
                  <a:gd name="adj" fmla="val 7612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Notched Right Arrow 3"/>
              <p:cNvSpPr/>
              <p:nvPr/>
            </p:nvSpPr>
            <p:spPr>
              <a:xfrm>
                <a:off x="1065351" y="2531201"/>
                <a:ext cx="764609" cy="310729"/>
              </a:xfrm>
              <a:prstGeom prst="notched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5" name="Picture 4" descr="man icon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21825" y="2054043"/>
                <a:ext cx="1265045" cy="126504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" name="Picture 5" descr="book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26005" y="4149441"/>
                <a:ext cx="1265045" cy="1265045"/>
              </a:xfrm>
              <a:prstGeom prst="rect">
                <a:avLst/>
              </a:prstGeom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</p:pic>
          <p:pic>
            <p:nvPicPr>
              <p:cNvPr id="13" name="Picture 12" descr="calendar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0698" y="2798058"/>
                <a:ext cx="1899386" cy="18993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4" name="Picture 13" descr="dollar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9142" y="2798058"/>
                <a:ext cx="1899386" cy="18993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5" name="Picture 14" descr="man icon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26005" y="2054043"/>
                <a:ext cx="1265045" cy="126504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6" name="Picture 15" descr="man icon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52091" y="4149441"/>
                <a:ext cx="1265045" cy="1265045"/>
              </a:xfrm>
              <a:prstGeom prst="rect">
                <a:avLst/>
              </a:prstGeom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</p:pic>
          <p:pic>
            <p:nvPicPr>
              <p:cNvPr id="17" name="Picture 16" descr="book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1825" y="4149441"/>
                <a:ext cx="1265045" cy="1265045"/>
              </a:xfrm>
              <a:prstGeom prst="rect">
                <a:avLst/>
              </a:prstGeom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</p:pic>
          <p:pic>
            <p:nvPicPr>
              <p:cNvPr id="18" name="Picture 17" descr="book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2091" y="2054043"/>
                <a:ext cx="1265045" cy="126504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9" name="Notched Right Arrow 18"/>
              <p:cNvSpPr/>
              <p:nvPr/>
            </p:nvSpPr>
            <p:spPr>
              <a:xfrm>
                <a:off x="2739267" y="2531201"/>
                <a:ext cx="764609" cy="310729"/>
              </a:xfrm>
              <a:prstGeom prst="notched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Notched Right Arrow 19"/>
              <p:cNvSpPr/>
              <p:nvPr/>
            </p:nvSpPr>
            <p:spPr>
              <a:xfrm flipH="1">
                <a:off x="2739267" y="4626599"/>
                <a:ext cx="764609" cy="310729"/>
              </a:xfrm>
              <a:prstGeom prst="notched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Notched Right Arrow 20"/>
              <p:cNvSpPr/>
              <p:nvPr/>
            </p:nvSpPr>
            <p:spPr>
              <a:xfrm flipH="1">
                <a:off x="1065351" y="4626599"/>
                <a:ext cx="764609" cy="310729"/>
              </a:xfrm>
              <a:prstGeom prst="notched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Notched Right Arrow 21"/>
              <p:cNvSpPr/>
              <p:nvPr/>
            </p:nvSpPr>
            <p:spPr>
              <a:xfrm rot="5400000" flipV="1">
                <a:off x="3434880" y="3592386"/>
                <a:ext cx="1056891" cy="310731"/>
              </a:xfrm>
              <a:prstGeom prst="notched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Notched Right Arrow 22"/>
              <p:cNvSpPr/>
              <p:nvPr/>
            </p:nvSpPr>
            <p:spPr>
              <a:xfrm rot="16200000">
                <a:off x="82252" y="3592386"/>
                <a:ext cx="1056891" cy="310731"/>
              </a:xfrm>
              <a:prstGeom prst="notched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Group 39"/>
            <p:cNvGrpSpPr/>
            <p:nvPr/>
          </p:nvGrpSpPr>
          <p:grpSpPr>
            <a:xfrm>
              <a:off x="4673600" y="1691849"/>
              <a:ext cx="4279900" cy="4121121"/>
              <a:chOff x="4673600" y="1691849"/>
              <a:chExt cx="4279900" cy="4121121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4673600" y="1691849"/>
                <a:ext cx="4279900" cy="4121121"/>
              </a:xfrm>
              <a:prstGeom prst="roundRect">
                <a:avLst>
                  <a:gd name="adj" fmla="val 7612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A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" name="Group 36"/>
              <p:cNvGrpSpPr/>
              <p:nvPr/>
            </p:nvGrpSpPr>
            <p:grpSpPr>
              <a:xfrm>
                <a:off x="5710207" y="4045461"/>
                <a:ext cx="2216480" cy="1303966"/>
                <a:chOff x="6012107" y="2608105"/>
                <a:chExt cx="2216480" cy="13039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34" name="Picture 33" descr="cent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24621" y="2608105"/>
                  <a:ext cx="1303966" cy="1303966"/>
                </a:xfrm>
                <a:prstGeom prst="rect">
                  <a:avLst/>
                </a:prstGeom>
              </p:spPr>
            </p:pic>
            <p:pic>
              <p:nvPicPr>
                <p:cNvPr id="35" name="Picture 34" descr="stopwatch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12107" y="2626876"/>
                  <a:ext cx="1266424" cy="1266424"/>
                </a:xfrm>
                <a:prstGeom prst="rect">
                  <a:avLst/>
                </a:prstGeom>
              </p:spPr>
            </p:pic>
          </p:grpSp>
          <p:grpSp>
            <p:nvGrpSpPr>
              <p:cNvPr id="9" name="Group 35"/>
              <p:cNvGrpSpPr/>
              <p:nvPr/>
            </p:nvGrpSpPr>
            <p:grpSpPr>
              <a:xfrm>
                <a:off x="5644403" y="2013418"/>
                <a:ext cx="2348088" cy="2373297"/>
                <a:chOff x="6012107" y="576062"/>
                <a:chExt cx="2348088" cy="2373297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24" name="Picture 23" descr="man icon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735474" y="2036845"/>
                  <a:ext cx="912514" cy="912514"/>
                </a:xfrm>
                <a:prstGeom prst="rect">
                  <a:avLst/>
                </a:prstGeom>
              </p:spPr>
            </p:pic>
            <p:pic>
              <p:nvPicPr>
                <p:cNvPr id="25" name="Picture 24" descr="man icon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447681" y="1274043"/>
                  <a:ext cx="912514" cy="912514"/>
                </a:xfrm>
                <a:prstGeom prst="rect">
                  <a:avLst/>
                </a:prstGeom>
              </p:spPr>
            </p:pic>
            <p:pic>
              <p:nvPicPr>
                <p:cNvPr id="27" name="Picture 26" descr="man icon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012107" y="1274043"/>
                  <a:ext cx="912514" cy="912514"/>
                </a:xfrm>
                <a:prstGeom prst="rect">
                  <a:avLst/>
                </a:prstGeom>
              </p:spPr>
            </p:pic>
            <p:pic>
              <p:nvPicPr>
                <p:cNvPr id="28" name="Picture 27" descr="man icon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191731" y="1745596"/>
                  <a:ext cx="912514" cy="912514"/>
                </a:xfrm>
                <a:prstGeom prst="rect">
                  <a:avLst/>
                </a:prstGeom>
              </p:spPr>
            </p:pic>
            <p:pic>
              <p:nvPicPr>
                <p:cNvPr id="29" name="Picture 28" descr="man icon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366017" y="1745596"/>
                  <a:ext cx="912514" cy="912514"/>
                </a:xfrm>
                <a:prstGeom prst="rect">
                  <a:avLst/>
                </a:prstGeom>
              </p:spPr>
            </p:pic>
            <p:pic>
              <p:nvPicPr>
                <p:cNvPr id="30" name="Picture 29" descr="man icon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316073" y="833082"/>
                  <a:ext cx="912514" cy="912514"/>
                </a:xfrm>
                <a:prstGeom prst="rect">
                  <a:avLst/>
                </a:prstGeom>
              </p:spPr>
            </p:pic>
            <p:pic>
              <p:nvPicPr>
                <p:cNvPr id="31" name="Picture 30" descr="man icon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279217" y="817786"/>
                  <a:ext cx="912514" cy="912514"/>
                </a:xfrm>
                <a:prstGeom prst="rect">
                  <a:avLst/>
                </a:prstGeom>
              </p:spPr>
            </p:pic>
            <p:pic>
              <p:nvPicPr>
                <p:cNvPr id="26" name="Picture 25" descr="man icon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735474" y="576062"/>
                  <a:ext cx="912514" cy="912514"/>
                </a:xfrm>
                <a:prstGeom prst="rect">
                  <a:avLst/>
                </a:prstGeom>
              </p:spPr>
            </p:pic>
            <p:pic>
              <p:nvPicPr>
                <p:cNvPr id="32" name="Picture 31" descr="world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68364" y="1032319"/>
                  <a:ext cx="1435574" cy="1435574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0" y="546100"/>
            <a:ext cx="9144000" cy="76944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AU" sz="4400" dirty="0" smtClean="0">
                <a:solidFill>
                  <a:prstClr val="black"/>
                </a:solidFill>
                <a:latin typeface="Calibri"/>
              </a:rPr>
              <a:t>Ways of Doing Science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357667" y="152400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r>
              <a:rPr lang="en-US" dirty="0" smtClean="0"/>
              <a:t>/20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918105" y="1587568"/>
            <a:ext cx="7307791" cy="4394132"/>
          </a:xfrm>
          <a:prstGeom prst="roundRect">
            <a:avLst>
              <a:gd name="adj" fmla="val 7612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759017" y="1625800"/>
            <a:ext cx="162596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3200" b="1" dirty="0" smtClean="0">
                <a:solidFill>
                  <a:srgbClr val="990000"/>
                </a:solidFill>
                <a:latin typeface="Calibri"/>
              </a:rPr>
              <a:t>Problem</a:t>
            </a:r>
            <a:endParaRPr lang="en-GB" sz="320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8955" y="2877424"/>
            <a:ext cx="150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3200" b="1" dirty="0" smtClean="0">
                <a:solidFill>
                  <a:prstClr val="black"/>
                </a:solidFill>
                <a:latin typeface="Calibri"/>
              </a:rPr>
              <a:t>Pruning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5348" y="4129048"/>
            <a:ext cx="11895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3200" b="1" dirty="0" smtClean="0">
                <a:solidFill>
                  <a:srgbClr val="006600"/>
                </a:solidFill>
                <a:latin typeface="Calibri"/>
              </a:rPr>
              <a:t>Detail</a:t>
            </a:r>
            <a:endParaRPr lang="en-GB" sz="32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5805" y="5380673"/>
            <a:ext cx="21723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3200" b="1" dirty="0" smtClean="0">
                <a:solidFill>
                  <a:srgbClr val="006600"/>
                </a:solidFill>
                <a:latin typeface="Calibri"/>
              </a:rPr>
              <a:t>Community</a:t>
            </a:r>
            <a:endParaRPr lang="en-GB" sz="32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7337" y="4129048"/>
            <a:ext cx="11352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3200" b="1" dirty="0" smtClean="0">
                <a:solidFill>
                  <a:srgbClr val="990000"/>
                </a:solidFill>
                <a:latin typeface="Calibri"/>
              </a:rPr>
              <a:t>Holes</a:t>
            </a:r>
            <a:endParaRPr lang="en-GB" sz="32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4100" y="2877424"/>
            <a:ext cx="12817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3200" b="1" dirty="0" smtClean="0">
                <a:solidFill>
                  <a:srgbClr val="990000"/>
                </a:solidFill>
                <a:latin typeface="Calibri"/>
              </a:rPr>
              <a:t>Kernel</a:t>
            </a:r>
            <a:endParaRPr lang="en-GB" sz="3200" dirty="0" smtClean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3397956" y="2558560"/>
            <a:ext cx="2348088" cy="2373297"/>
            <a:chOff x="6012107" y="576062"/>
            <a:chExt cx="2348088" cy="2373297"/>
          </a:xfrm>
        </p:grpSpPr>
        <p:pic>
          <p:nvPicPr>
            <p:cNvPr id="11" name="Picture 10" descr="man ico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5474" y="2036845"/>
              <a:ext cx="912514" cy="912514"/>
            </a:xfrm>
            <a:prstGeom prst="rect">
              <a:avLst/>
            </a:prstGeom>
          </p:spPr>
        </p:pic>
        <p:pic>
          <p:nvPicPr>
            <p:cNvPr id="12" name="Picture 11" descr="man ico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47681" y="1274043"/>
              <a:ext cx="912514" cy="912514"/>
            </a:xfrm>
            <a:prstGeom prst="rect">
              <a:avLst/>
            </a:prstGeom>
          </p:spPr>
        </p:pic>
        <p:pic>
          <p:nvPicPr>
            <p:cNvPr id="13" name="Picture 12" descr="man ico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2107" y="1274043"/>
              <a:ext cx="912514" cy="912514"/>
            </a:xfrm>
            <a:prstGeom prst="rect">
              <a:avLst/>
            </a:prstGeom>
          </p:spPr>
        </p:pic>
        <p:pic>
          <p:nvPicPr>
            <p:cNvPr id="14" name="Picture 13" descr="man ico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1731" y="1745596"/>
              <a:ext cx="912514" cy="912514"/>
            </a:xfrm>
            <a:prstGeom prst="rect">
              <a:avLst/>
            </a:prstGeom>
          </p:spPr>
        </p:pic>
        <p:pic>
          <p:nvPicPr>
            <p:cNvPr id="15" name="Picture 14" descr="man ico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6017" y="1745596"/>
              <a:ext cx="912514" cy="912514"/>
            </a:xfrm>
            <a:prstGeom prst="rect">
              <a:avLst/>
            </a:prstGeom>
          </p:spPr>
        </p:pic>
        <p:pic>
          <p:nvPicPr>
            <p:cNvPr id="16" name="Picture 15" descr="man ico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16073" y="833082"/>
              <a:ext cx="912514" cy="912514"/>
            </a:xfrm>
            <a:prstGeom prst="rect">
              <a:avLst/>
            </a:prstGeom>
          </p:spPr>
        </p:pic>
        <p:pic>
          <p:nvPicPr>
            <p:cNvPr id="17" name="Picture 16" descr="man ico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79217" y="817786"/>
              <a:ext cx="912514" cy="912514"/>
            </a:xfrm>
            <a:prstGeom prst="rect">
              <a:avLst/>
            </a:prstGeom>
          </p:spPr>
        </p:pic>
        <p:pic>
          <p:nvPicPr>
            <p:cNvPr id="18" name="Picture 17" descr="man ico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5474" y="576062"/>
              <a:ext cx="912514" cy="912514"/>
            </a:xfrm>
            <a:prstGeom prst="rect">
              <a:avLst/>
            </a:prstGeom>
          </p:spPr>
        </p:pic>
        <p:pic>
          <p:nvPicPr>
            <p:cNvPr id="19" name="Picture 18" descr="world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68364" y="1032319"/>
              <a:ext cx="1435574" cy="1435574"/>
            </a:xfrm>
            <a:prstGeom prst="rect">
              <a:avLst/>
            </a:prstGeom>
          </p:spPr>
        </p:pic>
      </p:grp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0" y="546100"/>
            <a:ext cx="9144000" cy="76944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AU" sz="4400" dirty="0" smtClean="0">
                <a:solidFill>
                  <a:prstClr val="black"/>
                </a:solidFill>
                <a:latin typeface="Calibri"/>
              </a:rPr>
              <a:t>The Open Cycle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57667" y="152400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r>
              <a:rPr lang="en-US" dirty="0" smtClean="0"/>
              <a:t>/20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18105" y="1435168"/>
            <a:ext cx="7307791" cy="3727382"/>
          </a:xfrm>
          <a:prstGeom prst="roundRect">
            <a:avLst>
              <a:gd name="adj" fmla="val 7612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pic>
        <p:nvPicPr>
          <p:cNvPr id="59398" name="Picture 12" descr="Mar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500" y="1461929"/>
            <a:ext cx="5212229" cy="361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Screen shot 2010-05-25 at 10.57.1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248149"/>
            <a:ext cx="9144001" cy="13755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41029" y="5331480"/>
            <a:ext cx="19472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prstClr val="black"/>
                </a:solidFill>
                <a:latin typeface="Calibri"/>
              </a:rPr>
              <a:t>Wall Street Journal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prstClr val="black"/>
                </a:solidFill>
                <a:latin typeface="Calibri"/>
              </a:rPr>
              <a:t>May 26</a:t>
            </a:r>
            <a:r>
              <a:rPr lang="en-US" sz="1200" i="1" baseline="30000" dirty="0" smtClean="0">
                <a:solidFill>
                  <a:prstClr val="black"/>
                </a:solidFill>
                <a:latin typeface="Calibri"/>
              </a:rPr>
              <a:t>th</a:t>
            </a:r>
            <a:r>
              <a:rPr lang="en-US" sz="1200" i="1" dirty="0" smtClean="0">
                <a:solidFill>
                  <a:prstClr val="black"/>
                </a:solidFill>
                <a:latin typeface="Calibri"/>
              </a:rPr>
              <a:t> 2010</a:t>
            </a:r>
            <a:endParaRPr lang="en-US" sz="12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546100"/>
            <a:ext cx="9144000" cy="76944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AU" sz="4400" dirty="0" smtClean="0">
                <a:solidFill>
                  <a:prstClr val="black"/>
                </a:solidFill>
                <a:latin typeface="Calibri"/>
              </a:rPr>
              <a:t>Sharing Data is Step 1</a:t>
            </a:r>
          </a:p>
        </p:txBody>
      </p:sp>
      <p:sp>
        <p:nvSpPr>
          <p:cNvPr id="59397" name="Text Box 11"/>
          <p:cNvSpPr txBox="1">
            <a:spLocks noChangeArrowheads="1"/>
          </p:cNvSpPr>
          <p:nvPr/>
        </p:nvSpPr>
        <p:spPr bwMode="auto">
          <a:xfrm>
            <a:off x="4870450" y="4285675"/>
            <a:ext cx="30271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800" b="1" i="1" dirty="0" err="1" smtClean="0">
                <a:solidFill>
                  <a:prstClr val="black"/>
                </a:solidFill>
                <a:latin typeface="Calibri"/>
              </a:rPr>
              <a:t>tropicaldisease.org</a:t>
            </a:r>
            <a:endParaRPr lang="en-US" sz="28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396" name="Text Box 10"/>
          <p:cNvSpPr txBox="1">
            <a:spLocks noChangeArrowheads="1"/>
          </p:cNvSpPr>
          <p:nvPr/>
        </p:nvSpPr>
        <p:spPr bwMode="auto">
          <a:xfrm>
            <a:off x="5217885" y="4747340"/>
            <a:ext cx="27428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prstClr val="black"/>
                </a:solidFill>
                <a:latin typeface="Calibri"/>
              </a:rPr>
              <a:t>Nature </a:t>
            </a:r>
            <a:r>
              <a:rPr lang="en-US" sz="1400" i="1" dirty="0">
                <a:solidFill>
                  <a:prstClr val="black"/>
                </a:solidFill>
                <a:latin typeface="Calibri"/>
              </a:rPr>
              <a:t>Biotech.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2009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1400" i="1" dirty="0">
                <a:solidFill>
                  <a:prstClr val="black"/>
                </a:solidFill>
                <a:latin typeface="Calibri"/>
              </a:rPr>
              <a:t>27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, 320-321.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57667" y="152400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9/20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17159</TotalTime>
  <Words>448</Words>
  <Application>Microsoft Macintosh PowerPoint</Application>
  <PresentationFormat>On-screen Show (4:3)</PresentationFormat>
  <Paragraphs>86</Paragraphs>
  <Slides>20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Default Design</vt:lpstr>
      <vt:lpstr>Office Theme</vt:lpstr>
      <vt:lpstr>1_Default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Wordy Wizard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Matthew Todd</dc:creator>
  <cp:lastModifiedBy>Matthew Todd</cp:lastModifiedBy>
  <cp:revision>142</cp:revision>
  <dcterms:created xsi:type="dcterms:W3CDTF">2011-10-22T02:54:41Z</dcterms:created>
  <dcterms:modified xsi:type="dcterms:W3CDTF">2011-10-22T03:04:51Z</dcterms:modified>
</cp:coreProperties>
</file>