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5" r:id="rId7"/>
    <p:sldId id="267" r:id="rId8"/>
    <p:sldId id="268" r:id="rId9"/>
    <p:sldId id="263" r:id="rId10"/>
    <p:sldId id="272" r:id="rId11"/>
    <p:sldId id="273"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1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9" autoAdjust="0"/>
  </p:normalViewPr>
  <p:slideViewPr>
    <p:cSldViewPr>
      <p:cViewPr varScale="1">
        <p:scale>
          <a:sx n="65" d="100"/>
          <a:sy n="65"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smtClean="0"/>
              <a:t>% of Teenagers enrolled in High School</a:t>
            </a:r>
            <a:endParaRPr lang="en-US" dirty="0"/>
          </a:p>
        </c:rich>
      </c:tx>
      <c:layout/>
    </c:title>
    <c:plotArea>
      <c:layout/>
      <c:lineChart>
        <c:grouping val="standard"/>
        <c:ser>
          <c:idx val="0"/>
          <c:order val="0"/>
          <c:tx>
            <c:strRef>
              <c:f>Sheet1!$B$1</c:f>
              <c:strCache>
                <c:ptCount val="1"/>
                <c:pt idx="0">
                  <c:v>Column1</c:v>
                </c:pt>
              </c:strCache>
            </c:strRef>
          </c:tx>
          <c:cat>
            <c:numRef>
              <c:f>Sheet1!$A$2:$A$4</c:f>
              <c:numCache>
                <c:formatCode>General</c:formatCode>
                <c:ptCount val="3"/>
                <c:pt idx="0">
                  <c:v>1900</c:v>
                </c:pt>
                <c:pt idx="1">
                  <c:v>1940</c:v>
                </c:pt>
                <c:pt idx="2">
                  <c:v>2000</c:v>
                </c:pt>
              </c:numCache>
            </c:numRef>
          </c:cat>
          <c:val>
            <c:numRef>
              <c:f>Sheet1!$B$2:$B$4</c:f>
              <c:numCache>
                <c:formatCode>0%</c:formatCode>
                <c:ptCount val="3"/>
                <c:pt idx="0">
                  <c:v>0.1</c:v>
                </c:pt>
                <c:pt idx="1">
                  <c:v>0.70000000000000029</c:v>
                </c:pt>
                <c:pt idx="2">
                  <c:v>0.95000000000000029</c:v>
                </c:pt>
              </c:numCache>
            </c:numRef>
          </c:val>
        </c:ser>
        <c:marker val="1"/>
        <c:axId val="95841664"/>
        <c:axId val="119593600"/>
      </c:lineChart>
      <c:catAx>
        <c:axId val="95841664"/>
        <c:scaling>
          <c:orientation val="minMax"/>
        </c:scaling>
        <c:axPos val="b"/>
        <c:numFmt formatCode="General" sourceLinked="1"/>
        <c:tickLblPos val="nextTo"/>
        <c:crossAx val="119593600"/>
        <c:crosses val="autoZero"/>
        <c:auto val="1"/>
        <c:lblAlgn val="ctr"/>
        <c:lblOffset val="100"/>
      </c:catAx>
      <c:valAx>
        <c:axId val="119593600"/>
        <c:scaling>
          <c:orientation val="minMax"/>
        </c:scaling>
        <c:axPos val="l"/>
        <c:majorGridlines/>
        <c:numFmt formatCode="0%" sourceLinked="1"/>
        <c:tickLblPos val="nextTo"/>
        <c:crossAx val="95841664"/>
        <c:crosses val="autoZero"/>
        <c:crossBetween val="between"/>
      </c:valAx>
    </c:plotArea>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DCADD-6C67-488A-9BFA-B32E36B04214}"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0845-9B4E-4067-BFA0-D476B17608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CADD-6C67-488A-9BFA-B32E36B04214}" type="datetimeFigureOut">
              <a:rPr lang="en-US" smtClean="0"/>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0845-9B4E-4067-BFA0-D476B17608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7794" y="0"/>
            <a:ext cx="4508411"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latin typeface="Arial Narrow"/>
                <a:ea typeface="+mn-ea"/>
                <a:cs typeface="Arial Narrow"/>
              </a:rPr>
              <a:t>Where we are – the good…</a:t>
            </a:r>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xmlns="" val="434474415"/>
              </p:ext>
            </p:extLst>
          </p:nvPr>
        </p:nvGraphicFramePr>
        <p:xfrm>
          <a:off x="1828800" y="1805941"/>
          <a:ext cx="5486400" cy="2766060"/>
        </p:xfrm>
        <a:graphic>
          <a:graphicData uri="http://schemas.openxmlformats.org/drawingml/2006/table">
            <a:tbl>
              <a:tblPr/>
              <a:tblGrid>
                <a:gridCol w="2743200"/>
                <a:gridCol w="2743200"/>
              </a:tblGrid>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Top 10 Countries </a:t>
                      </a:r>
                      <a:endParaRPr lang="en-US" sz="110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2010 Life Expectancy Estimate</a:t>
                      </a:r>
                      <a:endParaRPr lang="en-US" sz="110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Monaco  </a:t>
                      </a:r>
                      <a:endParaRPr lang="en-US" sz="1100" dirty="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89.78</a:t>
                      </a:r>
                    </a:p>
                  </a:txBody>
                  <a:tcPr marL="61722" marR="61722"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Macau</a:t>
                      </a:r>
                      <a:endParaRPr lang="en-US" sz="1100" dirty="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84.38</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San Marino</a:t>
                      </a:r>
                      <a:endParaRPr lang="en-US" sz="1100" dirty="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82.95</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Andorra</a:t>
                      </a:r>
                      <a:endParaRPr lang="en-US" sz="1100" dirty="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82.36</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Japan</a:t>
                      </a:r>
                      <a:endParaRPr lang="en-US" sz="1100" dirty="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82.17</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Singapore</a:t>
                      </a:r>
                      <a:endParaRPr lang="en-US" sz="1100" dirty="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82.06</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Hong Kong</a:t>
                      </a:r>
                      <a:endParaRPr lang="en-US" sz="1100" dirty="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81.96</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Australia</a:t>
                      </a:r>
                      <a:endParaRPr lang="en-US" sz="1100" dirty="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81.72</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Canada</a:t>
                      </a:r>
                      <a:endParaRPr lang="en-US" sz="110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81.29</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France</a:t>
                      </a:r>
                      <a:endParaRPr lang="en-US" sz="1100">
                        <a:solidFill>
                          <a:srgbClr val="31849B"/>
                        </a:solidFill>
                        <a:latin typeface="Times New Roman"/>
                        <a:ea typeface="Times New Roman"/>
                      </a:endParaRPr>
                    </a:p>
                  </a:txBody>
                  <a:tcPr marL="61722" marR="61722"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marL="0" marR="0" indent="0">
                        <a:lnSpc>
                          <a:spcPct val="150000"/>
                        </a:lnSpc>
                        <a:spcBef>
                          <a:spcPts val="0"/>
                        </a:spcBef>
                        <a:spcAft>
                          <a:spcPts val="0"/>
                        </a:spcAft>
                      </a:pPr>
                      <a:r>
                        <a:rPr lang="en-US" sz="1100" dirty="0">
                          <a:solidFill>
                            <a:srgbClr val="31849B"/>
                          </a:solidFill>
                          <a:latin typeface="Times New Roman"/>
                          <a:ea typeface="Times New Roman"/>
                        </a:rPr>
                        <a:t>81.09</a:t>
                      </a:r>
                    </a:p>
                  </a:txBody>
                  <a:tcPr marL="61722" marR="61722"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Top 10 Countries - Life Expectancy</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8"/>
          </a:xfrm>
        </p:spPr>
        <p:txBody>
          <a:bodyPr>
            <a:normAutofit/>
          </a:bodyPr>
          <a:lstStyle/>
          <a:p>
            <a:r>
              <a:rPr lang="en-US" sz="2600" dirty="0">
                <a:latin typeface="Arial Narrow"/>
                <a:ea typeface="+mn-ea"/>
                <a:cs typeface="Arial Narrow"/>
              </a:rPr>
              <a:t>Where we are – the bad…</a:t>
            </a:r>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xmlns="" val="967073241"/>
              </p:ext>
            </p:extLst>
          </p:nvPr>
        </p:nvGraphicFramePr>
        <p:xfrm>
          <a:off x="1792288" y="1729741"/>
          <a:ext cx="5486400" cy="2766060"/>
        </p:xfrm>
        <a:graphic>
          <a:graphicData uri="http://schemas.openxmlformats.org/drawingml/2006/table">
            <a:tbl>
              <a:tblPr/>
              <a:tblGrid>
                <a:gridCol w="2743200"/>
                <a:gridCol w="2743200"/>
              </a:tblGrid>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Bottom 10 Countries</a:t>
                      </a:r>
                      <a:endParaRPr lang="en-US" sz="110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2010 Life Expectancy Estimate</a:t>
                      </a:r>
                      <a:endParaRPr lang="en-US" sz="110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South Africa</a:t>
                      </a:r>
                      <a:endParaRPr lang="en-US" sz="1100">
                        <a:solidFill>
                          <a:srgbClr val="31849B"/>
                        </a:solidFill>
                        <a:latin typeface="Times New Roman"/>
                        <a:ea typeface="Times New Roman"/>
                      </a:endParaRPr>
                    </a:p>
                  </a:txBody>
                  <a:tcPr marL="61722" marR="61722"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49.20</a:t>
                      </a:r>
                    </a:p>
                  </a:txBody>
                  <a:tcPr marL="61722" marR="61722"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Guinea-Bissau</a:t>
                      </a:r>
                      <a:endParaRPr lang="en-US" sz="110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48.30</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Chad</a:t>
                      </a:r>
                      <a:endParaRPr lang="en-US" sz="110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47.99</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Swaziland</a:t>
                      </a:r>
                      <a:endParaRPr lang="en-US" sz="110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47.97</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Zimbabwe</a:t>
                      </a:r>
                      <a:endParaRPr lang="en-US" sz="110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47.55</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Nigeria</a:t>
                      </a:r>
                      <a:endParaRPr lang="en-US" sz="110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47.24</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Afghanistan</a:t>
                      </a:r>
                      <a:endParaRPr lang="en-US" sz="110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44.65</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Mozambique</a:t>
                      </a:r>
                      <a:endParaRPr lang="en-US" sz="1100" dirty="0">
                        <a:solidFill>
                          <a:srgbClr val="31849B"/>
                        </a:solidFill>
                        <a:latin typeface="Times New Roman"/>
                        <a:ea typeface="Times New Roman"/>
                      </a:endParaRPr>
                    </a:p>
                  </a:txBody>
                  <a:tcPr marL="61722" marR="61722" marT="0" marB="0">
                    <a:lnL>
                      <a:noFill/>
                    </a:lnL>
                    <a:lnR>
                      <a:noFill/>
                    </a:lnR>
                    <a:lnT>
                      <a:noFill/>
                    </a:lnT>
                    <a:lnB>
                      <a:noFill/>
                    </a:lnB>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41.37</a:t>
                      </a:r>
                    </a:p>
                  </a:txBody>
                  <a:tcPr marL="61722" marR="61722" marT="0" marB="0">
                    <a:lnL>
                      <a:noFill/>
                    </a:lnL>
                    <a:lnR>
                      <a:noFill/>
                    </a:lnR>
                    <a:lnT>
                      <a:noFill/>
                    </a:lnT>
                    <a:lnB>
                      <a:noFill/>
                    </a:lnB>
                  </a:tcPr>
                </a:tc>
              </a:tr>
              <a:tr h="246888">
                <a:tc>
                  <a:txBody>
                    <a:bodyPr/>
                    <a:lstStyle/>
                    <a:p>
                      <a:pPr marL="0" marR="0" indent="0">
                        <a:lnSpc>
                          <a:spcPct val="150000"/>
                        </a:lnSpc>
                        <a:spcBef>
                          <a:spcPts val="0"/>
                        </a:spcBef>
                        <a:spcAft>
                          <a:spcPts val="0"/>
                        </a:spcAft>
                      </a:pPr>
                      <a:r>
                        <a:rPr lang="en-US" sz="1100" b="1" dirty="0">
                          <a:solidFill>
                            <a:srgbClr val="31849B"/>
                          </a:solidFill>
                          <a:latin typeface="Times New Roman"/>
                          <a:ea typeface="Times New Roman"/>
                        </a:rPr>
                        <a:t>Zambia</a:t>
                      </a:r>
                      <a:endParaRPr lang="en-US" sz="1100" dirty="0">
                        <a:solidFill>
                          <a:srgbClr val="31849B"/>
                        </a:solidFill>
                        <a:latin typeface="Times New Roman"/>
                        <a:ea typeface="Times New Roman"/>
                      </a:endParaRPr>
                    </a:p>
                  </a:txBody>
                  <a:tcPr marL="61722" marR="61722" marT="0" marB="0">
                    <a:lnL>
                      <a:noFill/>
                    </a:lnL>
                    <a:lnR>
                      <a:noFill/>
                    </a:lnR>
                    <a:lnT>
                      <a:noFill/>
                    </a:lnT>
                    <a:lnB>
                      <a:noFill/>
                    </a:lnB>
                    <a:solidFill>
                      <a:srgbClr val="D2EAF1"/>
                    </a:solidFill>
                  </a:tcPr>
                </a:tc>
                <a:tc>
                  <a:txBody>
                    <a:bodyPr/>
                    <a:lstStyle/>
                    <a:p>
                      <a:pPr marL="0" marR="0" indent="0">
                        <a:lnSpc>
                          <a:spcPct val="150000"/>
                        </a:lnSpc>
                        <a:spcBef>
                          <a:spcPts val="0"/>
                        </a:spcBef>
                        <a:spcAft>
                          <a:spcPts val="0"/>
                        </a:spcAft>
                      </a:pPr>
                      <a:r>
                        <a:rPr lang="en-US" sz="1100">
                          <a:solidFill>
                            <a:srgbClr val="31849B"/>
                          </a:solidFill>
                          <a:latin typeface="Times New Roman"/>
                          <a:ea typeface="Times New Roman"/>
                        </a:rPr>
                        <a:t>38.86</a:t>
                      </a:r>
                    </a:p>
                  </a:txBody>
                  <a:tcPr marL="61722" marR="61722" marT="0" marB="0">
                    <a:lnL>
                      <a:noFill/>
                    </a:lnL>
                    <a:lnR>
                      <a:noFill/>
                    </a:lnR>
                    <a:lnT>
                      <a:noFill/>
                    </a:lnT>
                    <a:lnB>
                      <a:noFill/>
                    </a:lnB>
                    <a:solidFill>
                      <a:srgbClr val="D2EAF1"/>
                    </a:solidFill>
                  </a:tcPr>
                </a:tc>
              </a:tr>
              <a:tr h="246888">
                <a:tc>
                  <a:txBody>
                    <a:bodyPr/>
                    <a:lstStyle/>
                    <a:p>
                      <a:pPr marL="0" marR="0" indent="0">
                        <a:lnSpc>
                          <a:spcPct val="150000"/>
                        </a:lnSpc>
                        <a:spcBef>
                          <a:spcPts val="0"/>
                        </a:spcBef>
                        <a:spcAft>
                          <a:spcPts val="0"/>
                        </a:spcAft>
                      </a:pPr>
                      <a:r>
                        <a:rPr lang="en-US" sz="1100" b="1">
                          <a:solidFill>
                            <a:srgbClr val="31849B"/>
                          </a:solidFill>
                          <a:latin typeface="Times New Roman"/>
                          <a:ea typeface="Times New Roman"/>
                        </a:rPr>
                        <a:t>Angola</a:t>
                      </a:r>
                      <a:endParaRPr lang="en-US" sz="1100">
                        <a:solidFill>
                          <a:srgbClr val="31849B"/>
                        </a:solidFill>
                        <a:latin typeface="Times New Roman"/>
                        <a:ea typeface="Times New Roman"/>
                      </a:endParaRPr>
                    </a:p>
                  </a:txBody>
                  <a:tcPr marL="61722" marR="61722"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marL="0" marR="0" indent="0">
                        <a:lnSpc>
                          <a:spcPct val="150000"/>
                        </a:lnSpc>
                        <a:spcBef>
                          <a:spcPts val="0"/>
                        </a:spcBef>
                        <a:spcAft>
                          <a:spcPts val="0"/>
                        </a:spcAft>
                      </a:pPr>
                      <a:r>
                        <a:rPr lang="en-US" sz="1100" dirty="0">
                          <a:solidFill>
                            <a:srgbClr val="31849B"/>
                          </a:solidFill>
                          <a:latin typeface="Times New Roman"/>
                          <a:ea typeface="Times New Roman"/>
                        </a:rPr>
                        <a:t>38.48</a:t>
                      </a:r>
                    </a:p>
                  </a:txBody>
                  <a:tcPr marL="61722" marR="61722" marT="0" marB="0">
                    <a:lnL>
                      <a:noFill/>
                    </a:lnL>
                    <a:lnR>
                      <a:noFill/>
                    </a:lnR>
                    <a:lnT>
                      <a:noFill/>
                    </a:lnT>
                    <a:lnB w="12700" cap="flat" cmpd="sng" algn="ctr">
                      <a:solidFill>
                        <a:srgbClr val="4BACC6"/>
                      </a:solidFill>
                      <a:prstDash val="solid"/>
                      <a:round/>
                      <a:headEnd type="none" w="med" len="med"/>
                      <a:tailEnd type="none" w="med" len="med"/>
                    </a:lnB>
                  </a:tcPr>
                </a:tc>
              </a:tr>
            </a:tbl>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Bottom 10 Countries …</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62000" y="1424497"/>
            <a:ext cx="75438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1" fontAlgn="base" latinLnBrk="0" hangingPunct="1">
              <a:lnSpc>
                <a:spcPct val="100000"/>
              </a:lnSpc>
              <a:spcBef>
                <a:spcPts val="600"/>
              </a:spcBef>
              <a:spcAft>
                <a:spcPts val="600"/>
              </a:spcAft>
              <a:buClrTx/>
              <a:buSzTx/>
              <a:buFont typeface="Arial"/>
              <a:buChar char="•"/>
              <a:tabLst/>
            </a:pPr>
            <a:endParaRPr kumimoji="0" lang="en-US" sz="4400" b="0" i="0" u="none" strike="noStrike" cap="none" normalizeH="0" baseline="0" dirty="0" smtClean="0">
              <a:ln>
                <a:noFill/>
              </a:ln>
              <a:solidFill>
                <a:schemeClr val="tx1"/>
              </a:solidFill>
              <a:effectLst/>
              <a:latin typeface="+mj-lt"/>
              <a:cs typeface="Arial" pitchFamily="34" charset="0"/>
            </a:endParaRPr>
          </a:p>
          <a:p>
            <a:pPr marR="0" lvl="0" fontAlgn="base">
              <a:lnSpc>
                <a:spcPct val="100000"/>
              </a:lnSpc>
              <a:spcBef>
                <a:spcPts val="600"/>
              </a:spcBef>
              <a:spcAft>
                <a:spcPts val="600"/>
              </a:spcAft>
              <a:buClr>
                <a:srgbClr val="ECC132"/>
              </a:buClr>
              <a:buSzPct val="80000"/>
              <a:tabLst/>
            </a:pPr>
            <a:r>
              <a:rPr lang="en-US" sz="2400" dirty="0" smtClean="0">
                <a:latin typeface="Arial Narrow"/>
                <a:cs typeface="Arial Narrow"/>
              </a:rPr>
              <a:t>It took…</a:t>
            </a:r>
          </a:p>
          <a:p>
            <a:pPr marL="342900" marR="0" lvl="0" indent="-342900" fontAlgn="base">
              <a:lnSpc>
                <a:spcPct val="100000"/>
              </a:lnSpc>
              <a:spcBef>
                <a:spcPts val="600"/>
              </a:spcBef>
              <a:spcAft>
                <a:spcPts val="600"/>
              </a:spcAft>
              <a:buClr>
                <a:srgbClr val="ECC132"/>
              </a:buClr>
              <a:buSzPct val="80000"/>
              <a:buFont typeface="Wingdings" charset="2"/>
              <a:buChar char="²"/>
              <a:tabLst/>
            </a:pPr>
            <a:r>
              <a:rPr lang="en-US" sz="2400" dirty="0" smtClean="0">
                <a:latin typeface="Arial Narrow"/>
                <a:cs typeface="Arial Narrow"/>
              </a:rPr>
              <a:t>46 </a:t>
            </a:r>
            <a:r>
              <a:rPr lang="en-US" sz="2400" dirty="0">
                <a:latin typeface="Arial Narrow"/>
                <a:cs typeface="Arial Narrow"/>
              </a:rPr>
              <a:t>years for a quarter of the US population to get electricity</a:t>
            </a:r>
          </a:p>
          <a:p>
            <a:pPr marL="342900" marR="0" lvl="0" indent="-342900" fontAlgn="base">
              <a:lnSpc>
                <a:spcPct val="100000"/>
              </a:lnSpc>
              <a:spcBef>
                <a:spcPts val="600"/>
              </a:spcBef>
              <a:spcAft>
                <a:spcPts val="600"/>
              </a:spcAft>
              <a:buClr>
                <a:srgbClr val="ECC132"/>
              </a:buClr>
              <a:buSzPct val="80000"/>
              <a:buFont typeface="Wingdings" charset="2"/>
              <a:buChar char="²"/>
              <a:tabLst/>
            </a:pPr>
            <a:r>
              <a:rPr lang="en-US" sz="2400" dirty="0">
                <a:latin typeface="Arial Narrow"/>
                <a:cs typeface="Arial Narrow"/>
              </a:rPr>
              <a:t>35 years for the telephone </a:t>
            </a:r>
          </a:p>
          <a:p>
            <a:pPr marL="342900" marR="0" lvl="0" indent="-342900" fontAlgn="base">
              <a:lnSpc>
                <a:spcPct val="100000"/>
              </a:lnSpc>
              <a:spcBef>
                <a:spcPts val="600"/>
              </a:spcBef>
              <a:spcAft>
                <a:spcPts val="600"/>
              </a:spcAft>
              <a:buClr>
                <a:srgbClr val="ECC132"/>
              </a:buClr>
              <a:buSzPct val="80000"/>
              <a:buFont typeface="Wingdings" charset="2"/>
              <a:buChar char="²"/>
              <a:tabLst/>
            </a:pPr>
            <a:r>
              <a:rPr lang="en-US" sz="2400" dirty="0">
                <a:latin typeface="Arial Narrow"/>
                <a:cs typeface="Arial Narrow"/>
              </a:rPr>
              <a:t>16 years for the personal computer</a:t>
            </a:r>
          </a:p>
          <a:p>
            <a:pPr marL="342900" marR="0" lvl="0" indent="-342900" fontAlgn="base">
              <a:lnSpc>
                <a:spcPct val="100000"/>
              </a:lnSpc>
              <a:spcBef>
                <a:spcPts val="600"/>
              </a:spcBef>
              <a:spcAft>
                <a:spcPts val="600"/>
              </a:spcAft>
              <a:buClr>
                <a:srgbClr val="ECC132"/>
              </a:buClr>
              <a:buSzPct val="80000"/>
              <a:buFont typeface="Wingdings" charset="2"/>
              <a:buChar char="²"/>
              <a:tabLst/>
            </a:pPr>
            <a:r>
              <a:rPr lang="en-US" sz="2400" dirty="0">
                <a:latin typeface="Arial Narrow"/>
                <a:cs typeface="Arial Narrow"/>
              </a:rPr>
              <a:t>13 years for the cell phone</a:t>
            </a:r>
          </a:p>
          <a:p>
            <a:pPr marL="342900" marR="0" lvl="0" indent="-342900" fontAlgn="base">
              <a:lnSpc>
                <a:spcPct val="100000"/>
              </a:lnSpc>
              <a:spcBef>
                <a:spcPts val="600"/>
              </a:spcBef>
              <a:spcAft>
                <a:spcPts val="600"/>
              </a:spcAft>
              <a:buClr>
                <a:srgbClr val="ECC132"/>
              </a:buClr>
              <a:buSzPct val="80000"/>
              <a:buFont typeface="Wingdings" charset="2"/>
              <a:buChar char="²"/>
              <a:tabLst/>
            </a:pPr>
            <a:r>
              <a:rPr lang="en-US" sz="2400" dirty="0">
                <a:latin typeface="Arial Narrow"/>
                <a:cs typeface="Arial Narrow"/>
              </a:rPr>
              <a:t>7 years for Internet access</a:t>
            </a:r>
          </a:p>
        </p:txBody>
      </p:sp>
      <p:sp>
        <p:nvSpPr>
          <p:cNvPr id="3" name="Title 1"/>
          <p:cNvSpPr txBox="1">
            <a:spLocks/>
          </p:cNvSpPr>
          <p:nvPr/>
        </p:nvSpPr>
        <p:spPr>
          <a:xfrm>
            <a:off x="457200" y="609600"/>
            <a:ext cx="8229600" cy="1143000"/>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Access &amp; Distribution of Technology</a:t>
            </a:r>
          </a:p>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An Accelerating Trend?</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5486400" cy="566738"/>
          </a:xfrm>
        </p:spPr>
        <p:txBody>
          <a:bodyPr>
            <a:normAutofit/>
          </a:bodyPr>
          <a:lstStyle/>
          <a:p>
            <a:pPr fontAlgn="base">
              <a:spcBef>
                <a:spcPts val="600"/>
              </a:spcBef>
              <a:spcAft>
                <a:spcPts val="600"/>
              </a:spcAft>
              <a:buClr>
                <a:srgbClr val="ECC132"/>
              </a:buClr>
              <a:buSzPct val="80000"/>
            </a:pPr>
            <a:r>
              <a:rPr lang="en-US" sz="2400" dirty="0" smtClean="0">
                <a:latin typeface="Arial Narrow"/>
                <a:ea typeface="+mn-ea"/>
                <a:cs typeface="Arial Narrow"/>
              </a:rPr>
              <a:t> </a:t>
            </a:r>
            <a:endParaRPr lang="en-US" sz="2400" dirty="0">
              <a:latin typeface="Arial Narrow"/>
              <a:ea typeface="+mn-ea"/>
              <a:cs typeface="Arial Narrow"/>
            </a:endParaRPr>
          </a:p>
        </p:txBody>
      </p:sp>
      <p:pic>
        <p:nvPicPr>
          <p:cNvPr id="5" name="Picture 4" descr="neandertha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6600" y="1204443"/>
            <a:ext cx="2209800" cy="3291357"/>
          </a:xfrm>
          <a:prstGeom prst="rect">
            <a:avLst/>
          </a:prstGeom>
        </p:spPr>
      </p:pic>
      <p:sp>
        <p:nvSpPr>
          <p:cNvPr id="6" name="Title 1"/>
          <p:cNvSpPr txBox="1">
            <a:spLocks/>
          </p:cNvSpPr>
          <p:nvPr/>
        </p:nvSpPr>
        <p:spPr>
          <a:xfrm>
            <a:off x="457200" y="-152400"/>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Natural ?</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From 18 years to 80 years</a:t>
            </a: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70934" y="1600200"/>
            <a:ext cx="7602131"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Biology Has Become An Engineering Project</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pic>
        <p:nvPicPr>
          <p:cNvPr id="4" name="Picture 3" descr="genetic_engineerin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1905000"/>
            <a:ext cx="5092700" cy="3797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FF"/>
            </a:solidFill>
          </a:ln>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Richer</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
        <p:nvSpPr>
          <p:cNvPr id="4" name="Content Placeholder 3"/>
          <p:cNvSpPr>
            <a:spLocks noGrp="1"/>
          </p:cNvSpPr>
          <p:nvPr>
            <p:ph sz="half" idx="2"/>
          </p:nvPr>
        </p:nvSpPr>
        <p:spPr/>
        <p:txBody>
          <a:bodyPr vert="horz" lIns="91440" tIns="45720" rIns="91440" bIns="45720" rtlCol="0">
            <a:noAutofit/>
          </a:bodyPr>
          <a:lstStyle/>
          <a:p>
            <a:pPr>
              <a:buClr>
                <a:srgbClr val="ECC132"/>
              </a:buClr>
              <a:buSzPct val="80000"/>
              <a:buFont typeface="Wingdings" charset="2"/>
              <a:buChar char="²"/>
            </a:pPr>
            <a:endParaRPr lang="en-US" sz="2400" dirty="0">
              <a:latin typeface="Arial Narrow"/>
              <a:cs typeface="Arial Narrow"/>
            </a:endParaRPr>
          </a:p>
          <a:p>
            <a:pPr>
              <a:buClr>
                <a:srgbClr val="ECC132"/>
              </a:buClr>
              <a:buSzPct val="80000"/>
              <a:buFont typeface="Wingdings" charset="2"/>
              <a:buChar char="²"/>
            </a:pPr>
            <a:r>
              <a:rPr lang="en-US" sz="2400" dirty="0">
                <a:latin typeface="Arial Narrow"/>
                <a:cs typeface="Arial Narrow"/>
              </a:rPr>
              <a:t>Gains in life expectancy over the last century (30 years) </a:t>
            </a:r>
            <a:r>
              <a:rPr lang="en-US" sz="2400" dirty="0" smtClean="0">
                <a:latin typeface="Arial Narrow"/>
                <a:cs typeface="Arial Narrow"/>
              </a:rPr>
              <a:t>are </a:t>
            </a:r>
            <a:r>
              <a:rPr lang="en-US" sz="2400" dirty="0">
                <a:latin typeface="Arial Narrow"/>
                <a:cs typeface="Arial Narrow"/>
              </a:rPr>
              <a:t>worth over $1.2 million per person to the current </a:t>
            </a:r>
            <a:r>
              <a:rPr lang="en-US" sz="2400" dirty="0" smtClean="0">
                <a:latin typeface="Arial Narrow"/>
                <a:cs typeface="Arial Narrow"/>
              </a:rPr>
              <a:t>population</a:t>
            </a:r>
            <a:endParaRPr lang="en-US" sz="2400" dirty="0">
              <a:latin typeface="Arial Narrow"/>
              <a:cs typeface="Arial Narrow"/>
            </a:endParaRPr>
          </a:p>
          <a:p>
            <a:pPr>
              <a:buClr>
                <a:srgbClr val="ECC132"/>
              </a:buClr>
              <a:buSzPct val="80000"/>
              <a:buFont typeface="Wingdings" charset="2"/>
              <a:buChar char="²"/>
            </a:pPr>
            <a:r>
              <a:rPr lang="en-US" sz="2400" dirty="0">
                <a:latin typeface="Arial Narrow"/>
                <a:cs typeface="Arial Narrow"/>
              </a:rPr>
              <a:t>From 1970 to 2000, gains in life expectancy (5 years)added about $3.2 trillion per year to national </a:t>
            </a:r>
            <a:r>
              <a:rPr lang="en-US" sz="2400" dirty="0" smtClean="0">
                <a:latin typeface="Arial Narrow"/>
                <a:cs typeface="Arial Narrow"/>
              </a:rPr>
              <a:t>wealth</a:t>
            </a:r>
          </a:p>
          <a:p>
            <a:pPr>
              <a:buClr>
                <a:srgbClr val="ECC132"/>
              </a:buClr>
              <a:buSzPct val="80000"/>
              <a:buFont typeface="Wingdings" charset="2"/>
              <a:buChar char="²"/>
            </a:pPr>
            <a:endParaRPr lang="en-US" sz="1000" dirty="0">
              <a:latin typeface="Arial Narrow"/>
              <a:cs typeface="Arial Narrow"/>
            </a:endParaRPr>
          </a:p>
          <a:p>
            <a:pPr marL="0" indent="0">
              <a:buClr>
                <a:srgbClr val="ECC132"/>
              </a:buClr>
              <a:buSzPct val="80000"/>
              <a:buNone/>
            </a:pPr>
            <a:r>
              <a:rPr lang="en-US" sz="1800" i="1" dirty="0">
                <a:latin typeface="Arial Narrow"/>
                <a:cs typeface="Arial Narrow"/>
              </a:rPr>
              <a:t>Source: Kevin Murphy (U Chicago) and Robert </a:t>
            </a:r>
            <a:r>
              <a:rPr lang="en-US" sz="1800" i="1" dirty="0" err="1">
                <a:latin typeface="Arial Narrow"/>
                <a:cs typeface="Arial Narrow"/>
              </a:rPr>
              <a:t>Topel</a:t>
            </a:r>
            <a:r>
              <a:rPr lang="en-US" sz="1800" i="1" dirty="0">
                <a:latin typeface="Arial Narrow"/>
                <a:cs typeface="Arial Narrow"/>
              </a:rPr>
              <a:t> (National Bureau of Economic Research), 2006.</a:t>
            </a:r>
          </a:p>
        </p:txBody>
      </p:sp>
      <p:pic>
        <p:nvPicPr>
          <p:cNvPr id="5" name="Picture 4" descr="rich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2209800"/>
            <a:ext cx="3674893" cy="243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More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Education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sp>
        <p:nvSpPr>
          <p:cNvPr id="4" name="Content Placeholder 3"/>
          <p:cNvSpPr>
            <a:spLocks noGrp="1"/>
          </p:cNvSpPr>
          <p:nvPr>
            <p:ph sz="half" idx="2"/>
          </p:nvPr>
        </p:nvSpPr>
        <p:spPr/>
        <p:txBody>
          <a:bodyPr vert="horz" lIns="91440" tIns="45720" rIns="91440" bIns="45720" rtlCol="0">
            <a:noAutofit/>
          </a:bodyPr>
          <a:lstStyle/>
          <a:p>
            <a:pPr>
              <a:buClr>
                <a:srgbClr val="ECC132"/>
              </a:buClr>
              <a:buSzPct val="80000"/>
              <a:buFont typeface="Wingdings" charset="2"/>
              <a:buChar char="²"/>
            </a:pPr>
            <a:r>
              <a:rPr lang="en-US" sz="2400" dirty="0">
                <a:latin typeface="Arial Narrow"/>
                <a:cs typeface="Arial Narrow"/>
              </a:rPr>
              <a:t>Longer lives are correlated with expanding education</a:t>
            </a:r>
            <a:r>
              <a:rPr lang="en-US" sz="2400" dirty="0" smtClean="0">
                <a:latin typeface="Arial Narrow"/>
                <a:cs typeface="Arial Narrow"/>
              </a:rPr>
              <a:t>.</a:t>
            </a:r>
            <a:endParaRPr lang="en-US" sz="2400" dirty="0">
              <a:latin typeface="Arial Narrow"/>
              <a:cs typeface="Arial Narrow"/>
            </a:endParaRPr>
          </a:p>
        </p:txBody>
      </p:sp>
      <p:pic>
        <p:nvPicPr>
          <p:cNvPr id="5" name="Picture 4" descr="educatio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2133600"/>
            <a:ext cx="4249096" cy="2819400"/>
          </a:xfrm>
          <a:prstGeom prst="rect">
            <a:avLst/>
          </a:prstGeom>
        </p:spPr>
      </p:pic>
      <p:graphicFrame>
        <p:nvGraphicFramePr>
          <p:cNvPr id="6" name="Chart 5"/>
          <p:cNvGraphicFramePr/>
          <p:nvPr>
            <p:extLst>
              <p:ext uri="{D42A27DB-BD31-4B8C-83A1-F6EECF244321}">
                <p14:modId xmlns:p14="http://schemas.microsoft.com/office/powerpoint/2010/main" xmlns="" val="1087665772"/>
              </p:ext>
            </p:extLst>
          </p:nvPr>
        </p:nvGraphicFramePr>
        <p:xfrm>
          <a:off x="5105400" y="2895600"/>
          <a:ext cx="3733800" cy="360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I do -- later</a:t>
            </a:r>
          </a:p>
        </p:txBody>
      </p:sp>
      <p:sp>
        <p:nvSpPr>
          <p:cNvPr id="4" name="Content Placeholder 3"/>
          <p:cNvSpPr>
            <a:spLocks noGrp="1"/>
          </p:cNvSpPr>
          <p:nvPr>
            <p:ph sz="half" idx="2"/>
          </p:nvPr>
        </p:nvSpPr>
        <p:spPr>
          <a:xfrm>
            <a:off x="4648200" y="1905000"/>
            <a:ext cx="4038600" cy="4221163"/>
          </a:xfrm>
        </p:spPr>
        <p:txBody>
          <a:bodyPr vert="horz" lIns="91440" tIns="45720" rIns="91440" bIns="45720" rtlCol="0">
            <a:noAutofit/>
          </a:bodyPr>
          <a:lstStyle/>
          <a:p>
            <a:pPr>
              <a:buClr>
                <a:srgbClr val="ECC132"/>
              </a:buClr>
              <a:buSzPct val="80000"/>
              <a:buFont typeface="Wingdings" charset="2"/>
              <a:buChar char="²"/>
            </a:pPr>
            <a:r>
              <a:rPr lang="en-US" sz="2400" dirty="0" smtClean="0">
                <a:latin typeface="Arial Narrow"/>
                <a:cs typeface="Arial Narrow"/>
              </a:rPr>
              <a:t>The </a:t>
            </a:r>
            <a:r>
              <a:rPr lang="en-US" sz="2400" dirty="0">
                <a:latin typeface="Arial Narrow"/>
                <a:cs typeface="Arial Narrow"/>
              </a:rPr>
              <a:t>age at first marriage has been on the rise for decades, and today the median age is 28 years for men and 26 years for women, up from 23 and 20 years, respectively, in 1950.</a:t>
            </a:r>
          </a:p>
        </p:txBody>
      </p:sp>
      <p:pic>
        <p:nvPicPr>
          <p:cNvPr id="6" name="Picture 5" descr="just_marrie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905000"/>
            <a:ext cx="4236585"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Era of the 70 Yr old Mom</a:t>
            </a:r>
          </a:p>
        </p:txBody>
      </p:sp>
      <p:sp>
        <p:nvSpPr>
          <p:cNvPr id="4" name="Content Placeholder 3"/>
          <p:cNvSpPr>
            <a:spLocks noGrp="1"/>
          </p:cNvSpPr>
          <p:nvPr>
            <p:ph sz="half" idx="2"/>
          </p:nvPr>
        </p:nvSpPr>
        <p:spPr/>
        <p:txBody>
          <a:bodyPr>
            <a:noAutofit/>
          </a:bodyPr>
          <a:lstStyle/>
          <a:p>
            <a:pPr>
              <a:buClr>
                <a:srgbClr val="ECC132"/>
              </a:buClr>
              <a:buSzPct val="80000"/>
              <a:buFont typeface="Wingdings" charset="2"/>
              <a:buChar char="²"/>
            </a:pPr>
            <a:r>
              <a:rPr lang="en-US" sz="2400" dirty="0" smtClean="0">
                <a:latin typeface="Arial Narrow"/>
                <a:cs typeface="Arial Narrow"/>
              </a:rPr>
              <a:t>In 2008, </a:t>
            </a:r>
            <a:r>
              <a:rPr lang="en-US" sz="2400" dirty="0" err="1" smtClean="0">
                <a:latin typeface="Arial Narrow"/>
                <a:cs typeface="Arial Narrow"/>
              </a:rPr>
              <a:t>Rajo</a:t>
            </a:r>
            <a:r>
              <a:rPr lang="en-US" sz="2400" dirty="0" smtClean="0">
                <a:latin typeface="Arial Narrow"/>
                <a:cs typeface="Arial Narrow"/>
              </a:rPr>
              <a:t> </a:t>
            </a:r>
            <a:r>
              <a:rPr lang="en-US" sz="2400" dirty="0">
                <a:latin typeface="Arial Narrow"/>
                <a:cs typeface="Arial Narrow"/>
              </a:rPr>
              <a:t>Devi gave birth to a baby girl in </a:t>
            </a:r>
            <a:r>
              <a:rPr lang="en-US" sz="2400" dirty="0" smtClean="0">
                <a:latin typeface="Arial Narrow"/>
                <a:cs typeface="Arial Narrow"/>
              </a:rPr>
              <a:t>India. </a:t>
            </a:r>
            <a:r>
              <a:rPr lang="en-US" sz="2400" dirty="0">
                <a:latin typeface="Arial Narrow"/>
                <a:cs typeface="Arial Narrow"/>
              </a:rPr>
              <a:t>S</a:t>
            </a:r>
            <a:r>
              <a:rPr lang="en-US" sz="2400" dirty="0" smtClean="0">
                <a:latin typeface="Arial Narrow"/>
                <a:cs typeface="Arial Narrow"/>
              </a:rPr>
              <a:t>he </a:t>
            </a:r>
            <a:r>
              <a:rPr lang="en-US" sz="2400" dirty="0">
                <a:latin typeface="Arial Narrow"/>
                <a:cs typeface="Arial Narrow"/>
              </a:rPr>
              <a:t>was 70 years old</a:t>
            </a:r>
            <a:r>
              <a:rPr lang="en-US" sz="2400" dirty="0" smtClean="0">
                <a:latin typeface="Arial Narrow"/>
                <a:cs typeface="Arial Narrow"/>
              </a:rPr>
              <a:t>.</a:t>
            </a:r>
          </a:p>
          <a:p>
            <a:pPr>
              <a:buClr>
                <a:srgbClr val="ECC132"/>
              </a:buClr>
              <a:buSzPct val="80000"/>
              <a:buFont typeface="Wingdings" charset="2"/>
              <a:buChar char="²"/>
            </a:pPr>
            <a:r>
              <a:rPr lang="en-US" sz="2400" dirty="0" smtClean="0">
                <a:latin typeface="Arial Narrow"/>
                <a:cs typeface="Arial Narrow"/>
              </a:rPr>
              <a:t>The </a:t>
            </a:r>
            <a:r>
              <a:rPr lang="en-US" sz="2400" dirty="0">
                <a:latin typeface="Arial Narrow"/>
                <a:cs typeface="Arial Narrow"/>
              </a:rPr>
              <a:t>average age of first-time mothers in America </a:t>
            </a:r>
            <a:r>
              <a:rPr lang="en-US" sz="2400" dirty="0" smtClean="0">
                <a:latin typeface="Arial Narrow"/>
                <a:cs typeface="Arial Narrow"/>
              </a:rPr>
              <a:t>has steadily increased </a:t>
            </a:r>
            <a:r>
              <a:rPr lang="en-US" sz="2400" dirty="0">
                <a:latin typeface="Arial Narrow"/>
                <a:cs typeface="Arial Narrow"/>
              </a:rPr>
              <a:t>over the last four decades, from 21.4 </a:t>
            </a:r>
            <a:r>
              <a:rPr lang="en-US" sz="2400" dirty="0" smtClean="0">
                <a:latin typeface="Arial Narrow"/>
                <a:cs typeface="Arial Narrow"/>
              </a:rPr>
              <a:t>to </a:t>
            </a:r>
            <a:r>
              <a:rPr lang="en-US" sz="2400" dirty="0">
                <a:latin typeface="Arial Narrow"/>
                <a:cs typeface="Arial Narrow"/>
              </a:rPr>
              <a:t>25 </a:t>
            </a:r>
            <a:r>
              <a:rPr lang="en-US" sz="2400" dirty="0" smtClean="0">
                <a:latin typeface="Arial Narrow"/>
                <a:cs typeface="Arial Narrow"/>
              </a:rPr>
              <a:t>years. </a:t>
            </a:r>
            <a:r>
              <a:rPr lang="en-US" sz="2400" dirty="0">
                <a:latin typeface="Arial Narrow"/>
                <a:cs typeface="Arial Narrow"/>
              </a:rPr>
              <a:t> </a:t>
            </a:r>
            <a:r>
              <a:rPr lang="en-US" sz="2400" dirty="0" smtClean="0">
                <a:latin typeface="Arial Narrow"/>
                <a:cs typeface="Arial Narrow"/>
              </a:rPr>
              <a:t>More </a:t>
            </a:r>
            <a:r>
              <a:rPr lang="en-US" sz="2400" dirty="0">
                <a:latin typeface="Arial Narrow"/>
                <a:cs typeface="Arial Narrow"/>
              </a:rPr>
              <a:t>importantly, the proportion of first births to women aged 35 years and </a:t>
            </a:r>
            <a:r>
              <a:rPr lang="en-US" sz="2400" dirty="0" smtClean="0">
                <a:latin typeface="Arial Narrow"/>
                <a:cs typeface="Arial Narrow"/>
              </a:rPr>
              <a:t>older increased </a:t>
            </a:r>
            <a:r>
              <a:rPr lang="en-US" sz="2400" dirty="0">
                <a:latin typeface="Arial Narrow"/>
                <a:cs typeface="Arial Narrow"/>
              </a:rPr>
              <a:t>by nearly </a:t>
            </a:r>
            <a:r>
              <a:rPr lang="en-US" sz="2400" i="1" dirty="0">
                <a:latin typeface="Arial Narrow"/>
                <a:cs typeface="Arial Narrow"/>
              </a:rPr>
              <a:t>eight-fold</a:t>
            </a:r>
            <a:r>
              <a:rPr lang="en-US" sz="2400" dirty="0">
                <a:latin typeface="Arial Narrow"/>
                <a:cs typeface="Arial Narrow"/>
              </a:rPr>
              <a:t> from 1970 to 2006.  </a:t>
            </a:r>
          </a:p>
        </p:txBody>
      </p:sp>
      <p:pic>
        <p:nvPicPr>
          <p:cNvPr id="5" name="Picture 4" descr="elderly_mo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600200"/>
            <a:ext cx="2949875" cy="4419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77900"/>
          </a:xfrm>
        </p:spPr>
        <p:txBody>
          <a:bodyPr>
            <a:normAutofit/>
          </a:bodyPr>
          <a:lstStyle/>
          <a:p>
            <a:pPr algn="ctr"/>
            <a:r>
              <a:rPr lang="en-US" sz="4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Religion in a Longer-Lived World</a:t>
            </a:r>
            <a:endPar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endParaRPr>
          </a:p>
        </p:txBody>
      </p:sp>
      <p:pic>
        <p:nvPicPr>
          <p:cNvPr id="4" name="Picture 3" descr="Go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600" y="2133600"/>
            <a:ext cx="4876800" cy="3235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3CDDD"/>
                </a:solidFill>
                <a:effectLst>
                  <a:outerShdw blurRad="41275" dist="12700" dir="12000000" algn="tl" rotWithShape="0">
                    <a:srgbClr val="000000">
                      <a:alpha val="40000"/>
                    </a:srgbClr>
                  </a:outerShdw>
                </a:effectLst>
              </a:rPr>
              <a:t>Population &amp; Environment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38200" y="1752601"/>
            <a:ext cx="7458308" cy="480059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353</TotalTime>
  <Words>328</Words>
  <Application>Microsoft Office PowerPoint</Application>
  <PresentationFormat>On-screen Show (4:3)</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From 18 years to 80 years</vt:lpstr>
      <vt:lpstr>Biology Has Become An Engineering Project</vt:lpstr>
      <vt:lpstr>Richer</vt:lpstr>
      <vt:lpstr>More Education</vt:lpstr>
      <vt:lpstr>I do -- later</vt:lpstr>
      <vt:lpstr>Era of the 70 Yr old Mom</vt:lpstr>
      <vt:lpstr>Religion in a Longer-Lived World</vt:lpstr>
      <vt:lpstr>Population &amp; Environment</vt:lpstr>
      <vt:lpstr>Where we are – the good…</vt:lpstr>
      <vt:lpstr>Where we are – the bad…</vt:lpstr>
      <vt:lpstr>Slide 12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 Senkut</dc:creator>
  <cp:lastModifiedBy>Sonia Senkut</cp:lastModifiedBy>
  <cp:revision>30</cp:revision>
  <dcterms:created xsi:type="dcterms:W3CDTF">2011-10-02T21:08:40Z</dcterms:created>
  <dcterms:modified xsi:type="dcterms:W3CDTF">2011-10-20T03:57:08Z</dcterms:modified>
</cp:coreProperties>
</file>