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61" r:id="rId2"/>
    <p:sldId id="325" r:id="rId3"/>
    <p:sldId id="263" r:id="rId4"/>
    <p:sldId id="318" r:id="rId5"/>
    <p:sldId id="280" r:id="rId6"/>
    <p:sldId id="305" r:id="rId7"/>
    <p:sldId id="262" r:id="rId8"/>
    <p:sldId id="314" r:id="rId9"/>
    <p:sldId id="264" r:id="rId10"/>
    <p:sldId id="323" r:id="rId11"/>
    <p:sldId id="303" r:id="rId12"/>
    <p:sldId id="324" r:id="rId13"/>
    <p:sldId id="271" r:id="rId14"/>
    <p:sldId id="326" r:id="rId15"/>
    <p:sldId id="329" r:id="rId16"/>
    <p:sldId id="307" r:id="rId17"/>
    <p:sldId id="321" r:id="rId18"/>
    <p:sldId id="286" r:id="rId19"/>
    <p:sldId id="327" r:id="rId20"/>
    <p:sldId id="320" r:id="rId21"/>
    <p:sldId id="290" r:id="rId22"/>
    <p:sldId id="313"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EFEFEF"/>
    <a:srgbClr val="0089EB"/>
    <a:srgbClr val="0089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94660"/>
  </p:normalViewPr>
  <p:slideViewPr>
    <p:cSldViewPr snapToObjects="1">
      <p:cViewPr varScale="1">
        <p:scale>
          <a:sx n="105" d="100"/>
          <a:sy n="105" d="100"/>
        </p:scale>
        <p:origin x="-208" y="-112"/>
      </p:cViewPr>
      <p:guideLst>
        <p:guide orient="horz" pos="2160"/>
        <p:guide pos="2880"/>
      </p:guideLst>
    </p:cSldViewPr>
  </p:slideViewPr>
  <p:notesTextViewPr>
    <p:cViewPr>
      <p:scale>
        <a:sx n="100" d="100"/>
        <a:sy n="100" d="100"/>
      </p:scale>
      <p:origin x="0" y="0"/>
    </p:cViewPr>
  </p:notesTextViewPr>
  <p:notesViewPr>
    <p:cSldViewPr snapToObjects="1">
      <p:cViewPr varScale="1">
        <p:scale>
          <a:sx n="80" d="100"/>
          <a:sy n="80" d="100"/>
        </p:scale>
        <p:origin x="-2152"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F0AE3-7C5A-9F46-A1FA-D2B4EACD4753}" type="datetimeFigureOut">
              <a:rPr lang="en-US" smtClean="0"/>
              <a:pPr/>
              <a:t>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337E9-6AA4-C945-A399-510BF5BE06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D7ADFBDD-8C48-A445-A1C1-967082E2BDB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2.50-3 That’s why we created BioHub.</a:t>
            </a:r>
            <a:endParaRPr lang="en-US" baseline="0" dirty="0" smtClean="0"/>
          </a:p>
          <a:p>
            <a:endParaRPr lang="en-US" dirty="0" smtClean="0"/>
          </a:p>
          <a:p>
            <a:endParaRPr lang="en-US" dirty="0" smtClean="0"/>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D7ADFBDD-8C48-A445-A1C1-967082E2BDBA}"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7ADFBDD-8C48-A445-A1C1-967082E2BDBA}"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Right partners.  Gave close to 100 pitches. Either we were too </a:t>
            </a:r>
            <a:r>
              <a:rPr lang="en-US" dirty="0" err="1" smtClean="0"/>
              <a:t>sciency</a:t>
            </a:r>
            <a:r>
              <a:rPr lang="en-US" dirty="0" smtClean="0"/>
              <a:t> for the tech guys. Too </a:t>
            </a:r>
            <a:r>
              <a:rPr lang="en-US" dirty="0" err="1" smtClean="0"/>
              <a:t>techy</a:t>
            </a:r>
            <a:r>
              <a:rPr lang="en-US" dirty="0" smtClean="0"/>
              <a:t> for the life scientists. </a:t>
            </a:r>
            <a:endParaRPr lang="en-US" dirty="0"/>
          </a:p>
        </p:txBody>
      </p:sp>
      <p:sp>
        <p:nvSpPr>
          <p:cNvPr id="4" name="Slide Number Placeholder 3"/>
          <p:cNvSpPr>
            <a:spLocks noGrp="1"/>
          </p:cNvSpPr>
          <p:nvPr>
            <p:ph type="sldNum" sz="quarter" idx="10"/>
          </p:nvPr>
        </p:nvSpPr>
        <p:spPr/>
        <p:txBody>
          <a:bodyPr/>
          <a:lstStyle/>
          <a:p>
            <a:fld id="{3F9337E9-6AA4-C945-A399-510BF5BE06CD}"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337E9-6AA4-C945-A399-510BF5BE06CD}"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337E9-6AA4-C945-A399-510BF5BE06CD}"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DFBDD-8C48-A445-A1C1-967082E2BDB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Grew</a:t>
            </a:r>
            <a:r>
              <a:rPr lang="en-US" baseline="0" dirty="0" smtClean="0"/>
              <a:t> up working in restaurants where the quality of your ingredients was paramount</a:t>
            </a:r>
          </a:p>
          <a:p>
            <a:endParaRPr lang="en-US" baseline="0" dirty="0" smtClean="0"/>
          </a:p>
          <a:p>
            <a:r>
              <a:rPr lang="en-US" baseline="0" dirty="0" smtClean="0"/>
              <a:t>I worked for </a:t>
            </a:r>
            <a:r>
              <a:rPr lang="en-US" baseline="0" dirty="0" err="1" smtClean="0"/>
              <a:t>Aled</a:t>
            </a:r>
            <a:r>
              <a:rPr lang="en-US" baseline="0" dirty="0" smtClean="0"/>
              <a:t> Edwards, at the Structural Genomics Consortium for 5 years and saw that at a bench level, that was the same.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9337E9-6AA4-C945-A399-510BF5BE06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Life Sciences market is filled with millions of products, thousands of suppliers and no good way to evaluate which product sis best.</a:t>
            </a:r>
          </a:p>
          <a:p>
            <a:endParaRPr lang="en-US" baseline="0" dirty="0" smtClean="0"/>
          </a:p>
          <a:p>
            <a:r>
              <a:rPr lang="en-US" baseline="0" dirty="0" smtClean="0"/>
              <a:t>Making the wrong choice has huge consequences. It leads to wasted experiments, time and lost opportunities. Competitive advantage vanished. Grants can be lost. Credibility can be compromised.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all the advances we’ve seen in the online world this is something can be solved. This is something that needs </a:t>
            </a:r>
            <a:r>
              <a:rPr lang="en-US" baseline="0" dirty="0" err="1" smtClean="0"/>
              <a:t>ot</a:t>
            </a:r>
            <a:r>
              <a:rPr lang="en-US" baseline="0" dirty="0" smtClean="0"/>
              <a:t> be solved.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That’s why we created BioHub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ADFBDD-8C48-A445-A1C1-967082E2BDB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is becoming </a:t>
            </a:r>
            <a:r>
              <a:rPr lang="en-US" dirty="0" err="1" smtClean="0"/>
              <a:t>os</a:t>
            </a:r>
            <a:r>
              <a:rPr lang="en-US" dirty="0" smtClean="0"/>
              <a:t> severe that even disease</a:t>
            </a:r>
            <a:r>
              <a:rPr lang="en-US" baseline="0" dirty="0" smtClean="0"/>
              <a:t> foundations are stepping in… LRK2 example</a:t>
            </a:r>
          </a:p>
          <a:p>
            <a:endParaRPr lang="en-US" baseline="0" dirty="0" smtClean="0"/>
          </a:p>
          <a:p>
            <a:r>
              <a:rPr lang="en-US" dirty="0" err="1" smtClean="0"/>
              <a:t>Harv</a:t>
            </a:r>
            <a:endParaRPr lang="en-US" dirty="0"/>
          </a:p>
        </p:txBody>
      </p:sp>
      <p:sp>
        <p:nvSpPr>
          <p:cNvPr id="4" name="Slide Number Placeholder 3"/>
          <p:cNvSpPr>
            <a:spLocks noGrp="1"/>
          </p:cNvSpPr>
          <p:nvPr>
            <p:ph type="sldNum" sz="quarter" idx="10"/>
          </p:nvPr>
        </p:nvSpPr>
        <p:spPr/>
        <p:txBody>
          <a:bodyPr/>
          <a:lstStyle/>
          <a:p>
            <a:fld id="{3F9337E9-6AA4-C945-A399-510BF5BE06C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No one can deny that the </a:t>
            </a:r>
          </a:p>
          <a:p>
            <a:r>
              <a:rPr lang="en-US" baseline="0" dirty="0" smtClean="0"/>
              <a:t>internet has brought about </a:t>
            </a:r>
          </a:p>
          <a:p>
            <a:r>
              <a:rPr lang="en-US" baseline="0" dirty="0" smtClean="0"/>
              <a:t>great changes in the way </a:t>
            </a:r>
          </a:p>
          <a:p>
            <a:r>
              <a:rPr lang="en-US" baseline="0" dirty="0" smtClean="0"/>
              <a:t>we evaluate products and services. </a:t>
            </a:r>
          </a:p>
          <a:p>
            <a:endParaRPr lang="en-US" baseline="0" dirty="0" smtClean="0"/>
          </a:p>
          <a:p>
            <a:r>
              <a:rPr lang="en-US" baseline="0" dirty="0" smtClean="0"/>
              <a:t>As you look at the companies shown here, these are just a fraction of the number of services to as consumers today that help us make better purchasing decisions.</a:t>
            </a:r>
          </a:p>
          <a:p>
            <a:endParaRPr lang="en-US" baseline="0" dirty="0" smtClean="0"/>
          </a:p>
          <a:p>
            <a:r>
              <a:rPr lang="en-US" baseline="0" dirty="0" smtClean="0"/>
              <a:t>Whether we are looking to book travel, choose a restaurant pick a movie, evaluate a new </a:t>
            </a:r>
            <a:r>
              <a:rPr lang="en-US" baseline="0" dirty="0" smtClean="0"/>
              <a:t>gadget</a:t>
            </a:r>
          </a:p>
          <a:p>
            <a:endParaRPr lang="en-US" baseline="0" dirty="0" smtClean="0"/>
          </a:p>
          <a:p>
            <a:r>
              <a:rPr lang="en-US" baseline="0" dirty="0" smtClean="0"/>
              <a:t>These services are becoming part of our everyday lives.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7ADFBDD-8C48-A445-A1C1-967082E2BDB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2.50-3 That’s why we created BioHub.</a:t>
            </a:r>
            <a:endParaRPr lang="en-US" baseline="0" dirty="0" smtClean="0"/>
          </a:p>
          <a:p>
            <a:endParaRPr lang="en-US" dirty="0" smtClean="0"/>
          </a:p>
          <a:p>
            <a:endParaRPr lang="en-US" dirty="0" smtClean="0"/>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D7ADFBDD-8C48-A445-A1C1-967082E2BDBA}"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7ADFBDD-8C48-A445-A1C1-967082E2BDBA}"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the community part was easy, but though faced with how to fund the project, you are faced with the option of grant or revenue model, and well, to be honest there are so many incredible research efforts that rely on every</a:t>
            </a:r>
            <a:endParaRPr lang="en-US" dirty="0"/>
          </a:p>
        </p:txBody>
      </p:sp>
      <p:sp>
        <p:nvSpPr>
          <p:cNvPr id="4" name="Slide Number Placeholder 3"/>
          <p:cNvSpPr>
            <a:spLocks noGrp="1"/>
          </p:cNvSpPr>
          <p:nvPr>
            <p:ph type="sldNum" sz="quarter" idx="10"/>
          </p:nvPr>
        </p:nvSpPr>
        <p:spPr/>
        <p:txBody>
          <a:bodyPr/>
          <a:lstStyle/>
          <a:p>
            <a:fld id="{3F9337E9-6AA4-C945-A399-510BF5BE06C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9337E9-6AA4-C945-A399-510BF5BE06C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695341F-4F98-874F-9C81-C1CE81023881}" type="datetimeFigureOut">
              <a:rPr lang="en-US" smtClean="0"/>
              <a:pPr/>
              <a:t>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695341F-4F98-874F-9C81-C1CE81023881}" type="datetimeFigureOut">
              <a:rPr lang="en-US" smtClean="0"/>
              <a:pPr/>
              <a:t>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695341F-4F98-874F-9C81-C1CE81023881}" type="datetimeFigureOut">
              <a:rPr lang="en-US" smtClean="0"/>
              <a:pPr/>
              <a:t>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Date Placeholder 3"/>
          <p:cNvSpPr>
            <a:spLocks noGrp="1"/>
          </p:cNvSpPr>
          <p:nvPr>
            <p:ph type="dt" sz="half" idx="10"/>
          </p:nvPr>
        </p:nvSpPr>
        <p:spPr/>
        <p:txBody>
          <a:bodyPr/>
          <a:lstStyle/>
          <a:p>
            <a:fld id="{7A5327BB-E8CE-A349-9BCA-A0A8985790AA}" type="datetimeFigureOut">
              <a:rPr lang="en-US" smtClean="0"/>
              <a:pPr/>
              <a:t>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DF0200-4862-4E4F-9299-7DA3858CF4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695341F-4F98-874F-9C81-C1CE81023881}" type="datetimeFigureOut">
              <a:rPr lang="en-US" smtClean="0"/>
              <a:pPr/>
              <a:t>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695341F-4F98-874F-9C81-C1CE81023881}" type="datetimeFigureOut">
              <a:rPr lang="en-US" smtClean="0"/>
              <a:pPr/>
              <a:t>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695341F-4F98-874F-9C81-C1CE81023881}" type="datetimeFigureOut">
              <a:rPr lang="en-US" smtClean="0"/>
              <a:pPr/>
              <a:t>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695341F-4F98-874F-9C81-C1CE81023881}" type="datetimeFigureOut">
              <a:rPr lang="en-US" smtClean="0"/>
              <a:pPr/>
              <a:t>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695341F-4F98-874F-9C81-C1CE81023881}" type="datetimeFigureOut">
              <a:rPr lang="en-US" smtClean="0"/>
              <a:pPr/>
              <a:t>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341F-4F98-874F-9C81-C1CE81023881}" type="datetimeFigureOut">
              <a:rPr lang="en-US" smtClean="0"/>
              <a:pPr/>
              <a:t>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695341F-4F98-874F-9C81-C1CE81023881}" type="datetimeFigureOut">
              <a:rPr lang="en-US" smtClean="0"/>
              <a:pPr/>
              <a:t>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695341F-4F98-874F-9C81-C1CE81023881}" type="datetimeFigureOut">
              <a:rPr lang="en-US" smtClean="0"/>
              <a:pPr/>
              <a:t>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0A821-0328-6F4E-A7FB-15E9ED53D2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5341F-4F98-874F-9C81-C1CE81023881}" type="datetimeFigureOut">
              <a:rPr lang="en-US" smtClean="0"/>
              <a:pPr/>
              <a:t>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0A821-0328-6F4E-A7FB-15E9ED53D2CC}" type="slidenum">
              <a:rPr lang="en-US" smtClean="0"/>
              <a:pPr/>
              <a:t>‹#›</a:t>
            </a:fld>
            <a:endParaRPr lang="en-US"/>
          </a:p>
        </p:txBody>
      </p:sp>
      <p:sp>
        <p:nvSpPr>
          <p:cNvPr id="7" name="Rectangle 6"/>
          <p:cNvSpPr/>
          <p:nvPr userDrawn="1"/>
        </p:nvSpPr>
        <p:spPr>
          <a:xfrm>
            <a:off x="0" y="0"/>
            <a:ext cx="9144000" cy="1143000"/>
          </a:xfrm>
          <a:prstGeom prst="rect">
            <a:avLst/>
          </a:prstGeom>
          <a:solidFill>
            <a:srgbClr val="0089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3581400" y="0"/>
            <a:ext cx="5579533" cy="6858000"/>
          </a:xfrm>
          <a:prstGeom prst="rect">
            <a:avLst/>
          </a:prstGeom>
          <a:solidFill>
            <a:srgbClr val="0588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0" y="2101884"/>
            <a:ext cx="4131733" cy="830997"/>
          </a:xfrm>
          <a:prstGeom prst="rect">
            <a:avLst/>
          </a:prstGeom>
          <a:noFill/>
        </p:spPr>
        <p:txBody>
          <a:bodyPr wrap="square" rtlCol="0">
            <a:spAutoFit/>
          </a:bodyPr>
          <a:lstStyle/>
          <a:p>
            <a:r>
              <a:rPr lang="en-US" sz="1600" b="1" dirty="0" smtClean="0">
                <a:solidFill>
                  <a:schemeClr val="bg1"/>
                </a:solidFill>
                <a:latin typeface="Arial"/>
                <a:cs typeface="Arial"/>
              </a:rPr>
              <a:t/>
            </a:r>
            <a:br>
              <a:rPr lang="en-US" sz="1600" b="1" dirty="0" smtClean="0">
                <a:solidFill>
                  <a:schemeClr val="bg1"/>
                </a:solidFill>
                <a:latin typeface="Arial"/>
                <a:cs typeface="Arial"/>
              </a:rPr>
            </a:br>
            <a:endParaRPr lang="en-US" sz="3200" b="1" dirty="0">
              <a:solidFill>
                <a:schemeClr val="bg1"/>
              </a:solidFill>
              <a:latin typeface="Arial"/>
              <a:cs typeface="Arial"/>
            </a:endParaRPr>
          </a:p>
        </p:txBody>
      </p:sp>
      <p:pic>
        <p:nvPicPr>
          <p:cNvPr id="10" name="Picture 9" descr="1degreebiomed.png"/>
          <p:cNvPicPr>
            <a:picLocks noChangeAspect="1"/>
          </p:cNvPicPr>
          <p:nvPr/>
        </p:nvPicPr>
        <p:blipFill>
          <a:blip r:embed="rId3"/>
          <a:stretch>
            <a:fillRect/>
          </a:stretch>
        </p:blipFill>
        <p:spPr>
          <a:xfrm>
            <a:off x="381000" y="2493176"/>
            <a:ext cx="2900010" cy="1697824"/>
          </a:xfrm>
          <a:prstGeom prst="rect">
            <a:avLst/>
          </a:prstGeom>
        </p:spPr>
      </p:pic>
      <p:sp>
        <p:nvSpPr>
          <p:cNvPr id="6" name="Rectangle 5"/>
          <p:cNvSpPr/>
          <p:nvPr/>
        </p:nvSpPr>
        <p:spPr>
          <a:xfrm>
            <a:off x="0" y="0"/>
            <a:ext cx="35814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3"/>
          <p:cNvSpPr txBox="1">
            <a:spLocks/>
          </p:cNvSpPr>
          <p:nvPr/>
        </p:nvSpPr>
        <p:spPr>
          <a:xfrm>
            <a:off x="3810000" y="1654046"/>
            <a:ext cx="5257800" cy="3222754"/>
          </a:xfrm>
          <a:prstGeom prst="rect">
            <a:avLst/>
          </a:prstGeom>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600" b="1" noProof="0" dirty="0" smtClean="0">
                <a:solidFill>
                  <a:schemeClr val="bg1"/>
                </a:solidFill>
                <a:latin typeface="+mj-lt"/>
                <a:ea typeface="+mj-ea"/>
                <a:cs typeface="+mj-cs"/>
              </a:rPr>
              <a:t>Making Product Sourcing a Community Affair</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Title 3"/>
          <p:cNvSpPr txBox="1">
            <a:spLocks/>
          </p:cNvSpPr>
          <p:nvPr/>
        </p:nvSpPr>
        <p:spPr>
          <a:xfrm>
            <a:off x="6858000" y="6096000"/>
            <a:ext cx="2209800" cy="555754"/>
          </a:xfrm>
          <a:prstGeom prst="rect">
            <a:avLst/>
          </a:prstGeom>
        </p:spPr>
        <p:txBody>
          <a:bodyPr vert="horz" lIns="91440" tIns="45720" rIns="91440" bIns="45720" rtlCol="0"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i="1" noProof="0" dirty="0" smtClean="0">
                <a:solidFill>
                  <a:schemeClr val="bg1"/>
                </a:solidFill>
                <a:latin typeface="+mj-lt"/>
                <a:ea typeface="+mj-ea"/>
                <a:cs typeface="+mj-cs"/>
              </a:rPr>
              <a:t>Alex Hodgson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0089EB"/>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2667000" y="4800600"/>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So how</a:t>
            </a:r>
            <a:r>
              <a:rPr kumimoji="0" lang="en-US" sz="4400" b="1" i="0" u="none" strike="noStrike" kern="1200" cap="none" spc="0" normalizeH="0" noProof="0" dirty="0" smtClean="0">
                <a:ln>
                  <a:noFill/>
                </a:ln>
                <a:solidFill>
                  <a:schemeClr val="bg1"/>
                </a:solidFill>
                <a:effectLst/>
                <a:uLnTx/>
                <a:uFillTx/>
                <a:latin typeface="+mj-lt"/>
                <a:ea typeface="+mj-ea"/>
                <a:cs typeface="+mj-cs"/>
              </a:rPr>
              <a:t> did we get here???</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38666" y="1752600"/>
            <a:ext cx="8534401" cy="4097475"/>
          </a:xfrm>
        </p:spPr>
        <p:txBody>
          <a:bodyPr>
            <a:normAutofit/>
          </a:bodyPr>
          <a:lstStyle/>
          <a:p>
            <a:r>
              <a:rPr lang="en-US" sz="2800" dirty="0" smtClean="0"/>
              <a:t>100’s of manufacturers, 1000’s of distributors.</a:t>
            </a:r>
            <a:endParaRPr lang="en-US" sz="2800" dirty="0" smtClean="0"/>
          </a:p>
          <a:p>
            <a:r>
              <a:rPr lang="en-US" sz="2800" dirty="0" smtClean="0"/>
              <a:t>The growth of cross-</a:t>
            </a:r>
            <a:r>
              <a:rPr lang="en-US" sz="2800" dirty="0" smtClean="0"/>
              <a:t>licensing</a:t>
            </a:r>
            <a:endParaRPr lang="en-US" sz="2800" b="1" dirty="0" smtClean="0"/>
          </a:p>
          <a:p>
            <a:r>
              <a:rPr lang="en-US" sz="2800" b="1" dirty="0" smtClean="0"/>
              <a:t>No</a:t>
            </a:r>
            <a:r>
              <a:rPr lang="en-US" sz="2800" dirty="0" smtClean="0"/>
              <a:t> </a:t>
            </a:r>
            <a:r>
              <a:rPr lang="en-US" sz="2800" dirty="0" smtClean="0"/>
              <a:t>governing body regulating </a:t>
            </a:r>
            <a:r>
              <a:rPr lang="en-US" sz="2800" dirty="0" smtClean="0"/>
              <a:t>quality</a:t>
            </a:r>
          </a:p>
          <a:p>
            <a:r>
              <a:rPr lang="en-US" sz="2800" dirty="0" smtClean="0"/>
              <a:t>No </a:t>
            </a:r>
            <a:r>
              <a:rPr lang="en-US" sz="2800" dirty="0" smtClean="0"/>
              <a:t>centralized </a:t>
            </a:r>
            <a:r>
              <a:rPr lang="en-US" sz="2800" dirty="0" smtClean="0"/>
              <a:t>resource</a:t>
            </a:r>
          </a:p>
          <a:p>
            <a:r>
              <a:rPr lang="en-US" sz="2800" dirty="0" smtClean="0"/>
              <a:t>Poor communication between users</a:t>
            </a:r>
          </a:p>
          <a:p>
            <a:r>
              <a:rPr lang="en-US" sz="2800" dirty="0" smtClean="0"/>
              <a:t>Poor feedback mechanism for companies</a:t>
            </a:r>
            <a:endParaRPr lang="en-US" sz="2800" dirty="0" smtClean="0"/>
          </a:p>
          <a:p>
            <a:pPr>
              <a:buNone/>
            </a:pPr>
            <a:endParaRPr lang="en-US" sz="2300" dirty="0" smtClean="0"/>
          </a:p>
          <a:p>
            <a:pPr>
              <a:buNone/>
            </a:pPr>
            <a:endParaRPr lang="en-US" sz="1800" b="1" dirty="0" smtClean="0"/>
          </a:p>
        </p:txBody>
      </p:sp>
      <p:sp>
        <p:nvSpPr>
          <p:cNvPr id="13"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How did this happen?</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0089EB"/>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2514600" y="4800600"/>
            <a:ext cx="8229600" cy="72887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dirty="0" smtClean="0">
                <a:ln>
                  <a:noFill/>
                </a:ln>
                <a:solidFill>
                  <a:schemeClr val="bg1"/>
                </a:solidFill>
                <a:effectLst/>
                <a:uLnTx/>
                <a:uFillTx/>
                <a:latin typeface="+mj-lt"/>
                <a:ea typeface="+mj-ea"/>
                <a:cs typeface="+mj-cs"/>
              </a:rPr>
              <a:t>Building a better way…</a:t>
            </a:r>
            <a:endParaRPr kumimoji="0" lang="en-US" sz="5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5" name="Straight Connector 14"/>
          <p:cNvCxnSpPr/>
          <p:nvPr/>
        </p:nvCxnSpPr>
        <p:spPr>
          <a:xfrm rot="5400000">
            <a:off x="2343491" y="3987953"/>
            <a:ext cx="506820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36096" y="1454643"/>
            <a:ext cx="3197514" cy="477054"/>
          </a:xfrm>
          <a:prstGeom prst="rect">
            <a:avLst/>
          </a:prstGeom>
          <a:noFill/>
        </p:spPr>
        <p:txBody>
          <a:bodyPr wrap="square" rtlCol="0">
            <a:spAutoFit/>
          </a:bodyPr>
          <a:lstStyle/>
          <a:p>
            <a:r>
              <a:rPr lang="en-US" sz="2500" b="1" u="sng" dirty="0" smtClean="0"/>
              <a:t>Revenue Generation</a:t>
            </a:r>
            <a:endParaRPr lang="en-US" sz="2500" b="1" u="sng" dirty="0"/>
          </a:p>
        </p:txBody>
      </p:sp>
      <p:sp>
        <p:nvSpPr>
          <p:cNvPr id="26"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bg1"/>
                </a:solidFill>
                <a:latin typeface="+mj-lt"/>
                <a:ea typeface="+mj-ea"/>
                <a:cs typeface="+mj-cs"/>
              </a:rPr>
              <a:t>Hybrid Model</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21" name="Group 20"/>
          <p:cNvGrpSpPr/>
          <p:nvPr/>
        </p:nvGrpSpPr>
        <p:grpSpPr>
          <a:xfrm>
            <a:off x="-228600" y="1454644"/>
            <a:ext cx="5108576" cy="5068206"/>
            <a:chOff x="-228600" y="1454644"/>
            <a:chExt cx="5108576" cy="5068206"/>
          </a:xfrm>
        </p:grpSpPr>
        <p:cxnSp>
          <p:nvCxnSpPr>
            <p:cNvPr id="16" name="Straight Connector 15"/>
            <p:cNvCxnSpPr/>
            <p:nvPr/>
          </p:nvCxnSpPr>
          <p:spPr>
            <a:xfrm rot="5400000">
              <a:off x="2345079" y="3987953"/>
              <a:ext cx="506820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1000" y="1454644"/>
              <a:ext cx="3733800" cy="477054"/>
            </a:xfrm>
            <a:prstGeom prst="rect">
              <a:avLst/>
            </a:prstGeom>
            <a:noFill/>
          </p:spPr>
          <p:txBody>
            <a:bodyPr wrap="square" rtlCol="0">
              <a:spAutoFit/>
            </a:bodyPr>
            <a:lstStyle/>
            <a:p>
              <a:r>
                <a:rPr lang="en-US" sz="2500" b="1" u="sng" dirty="0" smtClean="0"/>
                <a:t>Community Resource</a:t>
              </a:r>
              <a:endParaRPr lang="en-US" sz="2500" b="1" u="sng" dirty="0"/>
            </a:p>
          </p:txBody>
        </p:sp>
        <p:sp>
          <p:nvSpPr>
            <p:cNvPr id="19" name="Rectangle 18"/>
            <p:cNvSpPr/>
            <p:nvPr/>
          </p:nvSpPr>
          <p:spPr>
            <a:xfrm>
              <a:off x="381000" y="2234260"/>
              <a:ext cx="3338018" cy="39379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ectangle 19"/>
            <p:cNvSpPr/>
            <p:nvPr/>
          </p:nvSpPr>
          <p:spPr>
            <a:xfrm>
              <a:off x="-228600" y="2441138"/>
              <a:ext cx="4572000" cy="3477875"/>
            </a:xfrm>
            <a:prstGeom prst="rect">
              <a:avLst/>
            </a:prstGeom>
          </p:spPr>
          <p:txBody>
            <a:bodyPr>
              <a:spAutoFit/>
            </a:bodyPr>
            <a:lstStyle/>
            <a:p>
              <a:pPr algn="ctr"/>
              <a:r>
                <a:rPr lang="en-US" sz="2000" b="1" dirty="0" smtClean="0"/>
                <a:t>Comprehensive</a:t>
              </a:r>
            </a:p>
            <a:p>
              <a:pPr algn="ctr"/>
              <a:endParaRPr lang="en-US" sz="2000" b="1" dirty="0" smtClean="0"/>
            </a:p>
            <a:p>
              <a:pPr algn="ctr"/>
              <a:r>
                <a:rPr lang="en-US" sz="2000" b="1" dirty="0" smtClean="0"/>
                <a:t>Easy to Use</a:t>
              </a:r>
            </a:p>
            <a:p>
              <a:pPr algn="ctr"/>
              <a:endParaRPr lang="en-US" sz="2000" b="1" dirty="0" smtClean="0"/>
            </a:p>
            <a:p>
              <a:pPr algn="ctr"/>
              <a:r>
                <a:rPr lang="en-US" sz="2000" b="1" dirty="0" smtClean="0"/>
                <a:t>Independent</a:t>
              </a:r>
            </a:p>
            <a:p>
              <a:pPr algn="ctr"/>
              <a:endParaRPr lang="en-US" sz="2000" b="1" dirty="0" smtClean="0"/>
            </a:p>
            <a:p>
              <a:pPr algn="ctr"/>
              <a:r>
                <a:rPr lang="en-US" sz="2000" b="1" dirty="0" smtClean="0"/>
                <a:t>Open Access</a:t>
              </a:r>
            </a:p>
            <a:p>
              <a:pPr algn="ctr"/>
              <a:endParaRPr lang="en-US" sz="2000" b="1" dirty="0" smtClean="0"/>
            </a:p>
            <a:p>
              <a:pPr algn="ctr"/>
              <a:r>
                <a:rPr lang="en-US" sz="2000" b="1" dirty="0" smtClean="0"/>
                <a:t>Sustainable</a:t>
              </a:r>
            </a:p>
            <a:p>
              <a:pPr algn="ctr"/>
              <a:endParaRPr lang="en-US" sz="2000" b="1" dirty="0" smtClean="0"/>
            </a:p>
            <a:p>
              <a:pPr algn="ctr"/>
              <a:r>
                <a:rPr lang="en-US" sz="2000" b="1" dirty="0" smtClean="0"/>
                <a:t>Products Ranked by Quality</a:t>
              </a:r>
              <a:endParaRPr lang="en-US" sz="2000" b="1" dirty="0"/>
            </a:p>
          </p:txBody>
        </p:sp>
      </p:grpSp>
      <p:sp>
        <p:nvSpPr>
          <p:cNvPr id="31" name="TextBox 30"/>
          <p:cNvSpPr txBox="1"/>
          <p:nvPr/>
        </p:nvSpPr>
        <p:spPr>
          <a:xfrm>
            <a:off x="6349998" y="3554849"/>
            <a:ext cx="2641602" cy="1169551"/>
          </a:xfrm>
          <a:prstGeom prst="rect">
            <a:avLst/>
          </a:prstGeom>
          <a:noFill/>
        </p:spPr>
        <p:txBody>
          <a:bodyPr wrap="square" rtlCol="0">
            <a:spAutoFit/>
          </a:bodyPr>
          <a:lstStyle/>
          <a:p>
            <a:r>
              <a:rPr lang="en-US" sz="7000" dirty="0" err="1" smtClean="0"/>
              <a:t>ADs</a:t>
            </a:r>
            <a:endParaRPr lang="en-US" sz="7000" dirty="0"/>
          </a:p>
        </p:txBody>
      </p:sp>
      <p:sp>
        <p:nvSpPr>
          <p:cNvPr id="32" name="&quot;No&quot; Symbol 31"/>
          <p:cNvSpPr/>
          <p:nvPr/>
        </p:nvSpPr>
        <p:spPr>
          <a:xfrm>
            <a:off x="5839298" y="2971800"/>
            <a:ext cx="2593504" cy="2362200"/>
          </a:xfrm>
          <a:prstGeom prst="noSmoking">
            <a:avLst>
              <a:gd name="adj" fmla="val 1070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2"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7"/>
          <p:cNvGrpSpPr/>
          <p:nvPr/>
        </p:nvGrpSpPr>
        <p:grpSpPr>
          <a:xfrm>
            <a:off x="5636096" y="4257894"/>
            <a:ext cx="1524561" cy="1533306"/>
            <a:chOff x="7314639" y="2202624"/>
            <a:chExt cx="1524561" cy="1533306"/>
          </a:xfrm>
        </p:grpSpPr>
        <p:sp>
          <p:nvSpPr>
            <p:cNvPr id="6" name="TextBox 5"/>
            <p:cNvSpPr txBox="1"/>
            <p:nvPr/>
          </p:nvSpPr>
          <p:spPr>
            <a:xfrm>
              <a:off x="7314639" y="3117024"/>
              <a:ext cx="1524561" cy="618906"/>
            </a:xfrm>
            <a:prstGeom prst="rect">
              <a:avLst/>
            </a:prstGeom>
            <a:noFill/>
          </p:spPr>
          <p:txBody>
            <a:bodyPr wrap="square" lIns="64281" tIns="32140" rIns="64281" bIns="32140" rtlCol="0">
              <a:spAutoFit/>
            </a:bodyPr>
            <a:lstStyle/>
            <a:p>
              <a:pPr algn="ctr"/>
              <a:r>
                <a:rPr lang="en-US" b="1" dirty="0" smtClean="0">
                  <a:latin typeface="Arial"/>
                  <a:cs typeface="Arial"/>
                </a:rPr>
                <a:t>Market Research</a:t>
              </a:r>
              <a:endParaRPr lang="en-US" b="1" dirty="0">
                <a:latin typeface="Arial"/>
                <a:cs typeface="Arial"/>
              </a:endParaRPr>
            </a:p>
          </p:txBody>
        </p:sp>
        <p:pic>
          <p:nvPicPr>
            <p:cNvPr id="69634" name="Picture 2"/>
            <p:cNvPicPr>
              <a:picLocks noChangeAspect="1" noChangeArrowheads="1"/>
            </p:cNvPicPr>
            <p:nvPr/>
          </p:nvPicPr>
          <p:blipFill>
            <a:blip r:embed="rId3"/>
            <a:srcRect/>
            <a:stretch>
              <a:fillRect/>
            </a:stretch>
          </p:blipFill>
          <p:spPr bwMode="auto">
            <a:xfrm>
              <a:off x="7689024" y="2202624"/>
              <a:ext cx="769176" cy="769176"/>
            </a:xfrm>
            <a:prstGeom prst="rect">
              <a:avLst/>
            </a:prstGeom>
            <a:noFill/>
            <a:ln w="9525">
              <a:solidFill>
                <a:schemeClr val="tx2">
                  <a:lumMod val="20000"/>
                  <a:lumOff val="80000"/>
                </a:schemeClr>
              </a:solidFill>
              <a:miter lim="800000"/>
              <a:headEnd/>
              <a:tailEnd/>
            </a:ln>
            <a:effectLst/>
          </p:spPr>
        </p:pic>
      </p:grpSp>
      <p:grpSp>
        <p:nvGrpSpPr>
          <p:cNvPr id="3" name="Group 24"/>
          <p:cNvGrpSpPr/>
          <p:nvPr/>
        </p:nvGrpSpPr>
        <p:grpSpPr>
          <a:xfrm>
            <a:off x="6633871" y="4220716"/>
            <a:ext cx="2934291" cy="1265684"/>
            <a:chOff x="4723261" y="2202624"/>
            <a:chExt cx="2934291" cy="1265684"/>
          </a:xfrm>
        </p:grpSpPr>
        <p:sp>
          <p:nvSpPr>
            <p:cNvPr id="7" name="TextBox 6"/>
            <p:cNvSpPr txBox="1"/>
            <p:nvPr/>
          </p:nvSpPr>
          <p:spPr>
            <a:xfrm>
              <a:off x="4723261" y="3126401"/>
              <a:ext cx="2934291" cy="341907"/>
            </a:xfrm>
            <a:prstGeom prst="rect">
              <a:avLst/>
            </a:prstGeom>
            <a:noFill/>
          </p:spPr>
          <p:txBody>
            <a:bodyPr wrap="square" lIns="64281" tIns="32140" rIns="64281" bIns="32140" rtlCol="0">
              <a:spAutoFit/>
            </a:bodyPr>
            <a:lstStyle/>
            <a:p>
              <a:pPr algn="ctr"/>
              <a:r>
                <a:rPr lang="en-US" b="1" dirty="0" smtClean="0">
                  <a:latin typeface="Arial"/>
                  <a:cs typeface="Arial"/>
                </a:rPr>
                <a:t>Analytics</a:t>
              </a:r>
            </a:p>
          </p:txBody>
        </p:sp>
        <p:pic>
          <p:nvPicPr>
            <p:cNvPr id="10" name="Picture 9" descr="Picture 331.png"/>
            <p:cNvPicPr>
              <a:picLocks noChangeAspect="1"/>
            </p:cNvPicPr>
            <p:nvPr/>
          </p:nvPicPr>
          <p:blipFill>
            <a:blip r:embed="rId4"/>
            <a:srcRect r="6878"/>
            <a:stretch>
              <a:fillRect/>
            </a:stretch>
          </p:blipFill>
          <p:spPr>
            <a:xfrm>
              <a:off x="5636096" y="2202624"/>
              <a:ext cx="989064" cy="923777"/>
            </a:xfrm>
            <a:prstGeom prst="rect">
              <a:avLst/>
            </a:prstGeom>
          </p:spPr>
        </p:pic>
      </p:grpSp>
      <p:grpSp>
        <p:nvGrpSpPr>
          <p:cNvPr id="5" name="Group 29"/>
          <p:cNvGrpSpPr/>
          <p:nvPr/>
        </p:nvGrpSpPr>
        <p:grpSpPr>
          <a:xfrm>
            <a:off x="5636096" y="2202624"/>
            <a:ext cx="1524561" cy="1905000"/>
            <a:chOff x="7390839" y="3733800"/>
            <a:chExt cx="1524561" cy="1905000"/>
          </a:xfrm>
        </p:grpSpPr>
        <p:sp>
          <p:nvSpPr>
            <p:cNvPr id="4" name="TextBox 3"/>
            <p:cNvSpPr txBox="1"/>
            <p:nvPr/>
          </p:nvSpPr>
          <p:spPr>
            <a:xfrm>
              <a:off x="7390839" y="4742895"/>
              <a:ext cx="1524561" cy="895905"/>
            </a:xfrm>
            <a:prstGeom prst="rect">
              <a:avLst/>
            </a:prstGeom>
            <a:noFill/>
          </p:spPr>
          <p:txBody>
            <a:bodyPr wrap="square" lIns="64281" tIns="32140" rIns="64281" bIns="32140" rtlCol="0">
              <a:spAutoFit/>
            </a:bodyPr>
            <a:lstStyle/>
            <a:p>
              <a:pPr algn="ctr"/>
              <a:r>
                <a:rPr lang="en-US" b="1" dirty="0" smtClean="0">
                  <a:latin typeface="Arial"/>
                  <a:cs typeface="Arial"/>
                </a:rPr>
                <a:t>Premium Listings</a:t>
              </a:r>
              <a:br>
                <a:rPr lang="en-US" b="1" dirty="0" smtClean="0">
                  <a:latin typeface="Arial"/>
                  <a:cs typeface="Arial"/>
                </a:rPr>
              </a:br>
              <a:endParaRPr lang="en-US" b="1" dirty="0">
                <a:latin typeface="Arial"/>
                <a:cs typeface="Arial"/>
              </a:endParaRPr>
            </a:p>
          </p:txBody>
        </p:sp>
        <p:pic>
          <p:nvPicPr>
            <p:cNvPr id="11" name="Picture 10" descr="Picture 332.png"/>
            <p:cNvPicPr>
              <a:picLocks noChangeAspect="1"/>
            </p:cNvPicPr>
            <p:nvPr/>
          </p:nvPicPr>
          <p:blipFill>
            <a:blip r:embed="rId5"/>
            <a:srcRect l="49608" b="3072"/>
            <a:stretch>
              <a:fillRect/>
            </a:stretch>
          </p:blipFill>
          <p:spPr>
            <a:xfrm>
              <a:off x="7657552" y="3733800"/>
              <a:ext cx="997776" cy="979180"/>
            </a:xfrm>
            <a:prstGeom prst="rect">
              <a:avLst/>
            </a:prstGeom>
          </p:spPr>
        </p:pic>
      </p:grpSp>
      <p:cxnSp>
        <p:nvCxnSpPr>
          <p:cNvPr id="15" name="Straight Connector 14"/>
          <p:cNvCxnSpPr/>
          <p:nvPr/>
        </p:nvCxnSpPr>
        <p:spPr>
          <a:xfrm rot="5400000">
            <a:off x="2343491" y="3987953"/>
            <a:ext cx="5068206"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28"/>
          <p:cNvGrpSpPr/>
          <p:nvPr/>
        </p:nvGrpSpPr>
        <p:grpSpPr>
          <a:xfrm>
            <a:off x="7546706" y="2431455"/>
            <a:ext cx="1223412" cy="1454745"/>
            <a:chOff x="5636096" y="3733800"/>
            <a:chExt cx="1223412" cy="1454745"/>
          </a:xfrm>
        </p:grpSpPr>
        <p:pic>
          <p:nvPicPr>
            <p:cNvPr id="23" name="Picture 22"/>
            <p:cNvPicPr/>
            <p:nvPr/>
          </p:nvPicPr>
          <p:blipFill>
            <a:blip r:embed="rId6"/>
            <a:srcRect/>
            <a:stretch>
              <a:fillRect/>
            </a:stretch>
          </p:blipFill>
          <p:spPr bwMode="auto">
            <a:xfrm>
              <a:off x="5680003" y="3733800"/>
              <a:ext cx="1066798" cy="541867"/>
            </a:xfrm>
            <a:prstGeom prst="rect">
              <a:avLst/>
            </a:prstGeom>
            <a:ln w="38100" cap="sq">
              <a:solidFill>
                <a:srgbClr val="FFFFFF"/>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5636096" y="4542214"/>
              <a:ext cx="1223412" cy="646331"/>
            </a:xfrm>
            <a:prstGeom prst="rect">
              <a:avLst/>
            </a:prstGeom>
          </p:spPr>
          <p:txBody>
            <a:bodyPr wrap="none">
              <a:spAutoFit/>
            </a:bodyPr>
            <a:lstStyle/>
            <a:p>
              <a:pPr algn="ctr"/>
              <a:r>
                <a:rPr lang="en-US" b="1" dirty="0" smtClean="0">
                  <a:latin typeface="Arial"/>
                  <a:cs typeface="Arial"/>
                </a:rPr>
                <a:t>Directory</a:t>
              </a:r>
            </a:p>
            <a:p>
              <a:pPr algn="ctr"/>
              <a:r>
                <a:rPr lang="en-US" b="1" dirty="0" smtClean="0">
                  <a:latin typeface="Arial"/>
                  <a:cs typeface="Arial"/>
                </a:rPr>
                <a:t>Listings</a:t>
              </a:r>
              <a:endParaRPr lang="en-US" b="1" dirty="0">
                <a:latin typeface="Arial"/>
                <a:cs typeface="Arial"/>
              </a:endParaRPr>
            </a:p>
          </p:txBody>
        </p:sp>
      </p:grpSp>
      <p:sp>
        <p:nvSpPr>
          <p:cNvPr id="26"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bg1"/>
                </a:solidFill>
                <a:latin typeface="+mj-lt"/>
                <a:ea typeface="+mj-ea"/>
                <a:cs typeface="+mj-cs"/>
              </a:rPr>
              <a:t>Hybrid Model</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22" name="Group 21"/>
          <p:cNvGrpSpPr/>
          <p:nvPr/>
        </p:nvGrpSpPr>
        <p:grpSpPr>
          <a:xfrm>
            <a:off x="-228600" y="1454643"/>
            <a:ext cx="9062210" cy="5068207"/>
            <a:chOff x="-228600" y="1454643"/>
            <a:chExt cx="9062210" cy="5068207"/>
          </a:xfrm>
        </p:grpSpPr>
        <p:sp>
          <p:nvSpPr>
            <p:cNvPr id="17" name="TextBox 16"/>
            <p:cNvSpPr txBox="1"/>
            <p:nvPr/>
          </p:nvSpPr>
          <p:spPr>
            <a:xfrm>
              <a:off x="5636096" y="1454643"/>
              <a:ext cx="3197514" cy="477054"/>
            </a:xfrm>
            <a:prstGeom prst="rect">
              <a:avLst/>
            </a:prstGeom>
            <a:noFill/>
          </p:spPr>
          <p:txBody>
            <a:bodyPr wrap="square" rtlCol="0">
              <a:spAutoFit/>
            </a:bodyPr>
            <a:lstStyle/>
            <a:p>
              <a:r>
                <a:rPr lang="en-US" sz="2500" b="1" u="sng" dirty="0" smtClean="0"/>
                <a:t>Revenue Generation</a:t>
              </a:r>
              <a:endParaRPr lang="en-US" sz="2500" b="1" u="sng" dirty="0"/>
            </a:p>
          </p:txBody>
        </p:sp>
        <p:grpSp>
          <p:nvGrpSpPr>
            <p:cNvPr id="9" name="Group 20"/>
            <p:cNvGrpSpPr/>
            <p:nvPr/>
          </p:nvGrpSpPr>
          <p:grpSpPr>
            <a:xfrm>
              <a:off x="-228600" y="1454644"/>
              <a:ext cx="5108576" cy="5068206"/>
              <a:chOff x="-228600" y="1454644"/>
              <a:chExt cx="5108576" cy="5068206"/>
            </a:xfrm>
          </p:grpSpPr>
          <p:cxnSp>
            <p:nvCxnSpPr>
              <p:cNvPr id="16" name="Straight Connector 15"/>
              <p:cNvCxnSpPr/>
              <p:nvPr/>
            </p:nvCxnSpPr>
            <p:spPr>
              <a:xfrm rot="5400000">
                <a:off x="2345079" y="3987953"/>
                <a:ext cx="506820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1000" y="1454644"/>
                <a:ext cx="3733800" cy="477054"/>
              </a:xfrm>
              <a:prstGeom prst="rect">
                <a:avLst/>
              </a:prstGeom>
              <a:noFill/>
            </p:spPr>
            <p:txBody>
              <a:bodyPr wrap="square" rtlCol="0">
                <a:spAutoFit/>
              </a:bodyPr>
              <a:lstStyle/>
              <a:p>
                <a:r>
                  <a:rPr lang="en-US" sz="2500" b="1" u="sng" dirty="0" smtClean="0"/>
                  <a:t>Community Resource</a:t>
                </a:r>
                <a:endParaRPr lang="en-US" sz="2500" b="1" u="sng" dirty="0"/>
              </a:p>
            </p:txBody>
          </p:sp>
          <p:sp>
            <p:nvSpPr>
              <p:cNvPr id="19" name="Rectangle 18"/>
              <p:cNvSpPr/>
              <p:nvPr/>
            </p:nvSpPr>
            <p:spPr>
              <a:xfrm>
                <a:off x="381000" y="2234260"/>
                <a:ext cx="3338018" cy="39379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0" name="Rectangle 19"/>
              <p:cNvSpPr/>
              <p:nvPr/>
            </p:nvSpPr>
            <p:spPr>
              <a:xfrm>
                <a:off x="-228600" y="2441138"/>
                <a:ext cx="4572000" cy="3477875"/>
              </a:xfrm>
              <a:prstGeom prst="rect">
                <a:avLst/>
              </a:prstGeom>
            </p:spPr>
            <p:txBody>
              <a:bodyPr>
                <a:spAutoFit/>
              </a:bodyPr>
              <a:lstStyle/>
              <a:p>
                <a:pPr algn="ctr"/>
                <a:r>
                  <a:rPr lang="en-US" sz="2000" b="1" dirty="0" smtClean="0"/>
                  <a:t>Comprehensive</a:t>
                </a:r>
              </a:p>
              <a:p>
                <a:pPr algn="ctr"/>
                <a:endParaRPr lang="en-US" sz="2000" b="1" dirty="0" smtClean="0"/>
              </a:p>
              <a:p>
                <a:pPr algn="ctr"/>
                <a:r>
                  <a:rPr lang="en-US" sz="2000" b="1" dirty="0" smtClean="0"/>
                  <a:t>Easy to Use</a:t>
                </a:r>
              </a:p>
              <a:p>
                <a:pPr algn="ctr"/>
                <a:endParaRPr lang="en-US" sz="2000" b="1" dirty="0" smtClean="0"/>
              </a:p>
              <a:p>
                <a:pPr algn="ctr"/>
                <a:r>
                  <a:rPr lang="en-US" sz="2000" b="1" dirty="0" smtClean="0"/>
                  <a:t>Independent</a:t>
                </a:r>
              </a:p>
              <a:p>
                <a:pPr algn="ctr"/>
                <a:endParaRPr lang="en-US" sz="2000" b="1" dirty="0" smtClean="0"/>
              </a:p>
              <a:p>
                <a:pPr algn="ctr"/>
                <a:r>
                  <a:rPr lang="en-US" sz="2000" b="1" dirty="0" smtClean="0"/>
                  <a:t>Open Access</a:t>
                </a:r>
              </a:p>
              <a:p>
                <a:pPr algn="ctr"/>
                <a:endParaRPr lang="en-US" sz="2000" b="1" dirty="0" smtClean="0"/>
              </a:p>
              <a:p>
                <a:pPr algn="ctr"/>
                <a:r>
                  <a:rPr lang="en-US" sz="2000" b="1" dirty="0" smtClean="0"/>
                  <a:t>Sustainable</a:t>
                </a:r>
              </a:p>
              <a:p>
                <a:pPr algn="ctr"/>
                <a:endParaRPr lang="en-US" sz="2000" b="1" dirty="0" smtClean="0"/>
              </a:p>
              <a:p>
                <a:pPr algn="ctr"/>
                <a:r>
                  <a:rPr lang="en-US" sz="2000" b="1" dirty="0" smtClean="0"/>
                  <a:t>Products Ranked by Quality</a:t>
                </a:r>
                <a:endParaRPr lang="en-US" sz="2000" b="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3"/>
          <p:cNvSpPr txBox="1">
            <a:spLocks/>
          </p:cNvSpPr>
          <p:nvPr/>
        </p:nvSpPr>
        <p:spPr>
          <a:xfrm>
            <a:off x="50801" y="4210906"/>
            <a:ext cx="5020405" cy="1143000"/>
          </a:xfrm>
          <a:prstGeom prst="rect">
            <a:avLst/>
          </a:prstGeom>
        </p:spPr>
        <p:txBody>
          <a:bodyPr vert="horz" lIns="91440" tIns="45720" rIns="91440" bIns="45720" rtlCol="0" anchor="ctr">
            <a:noAutofit/>
          </a:bodyPr>
          <a:lstStyle/>
          <a:p>
            <a:endParaRPr lang="en-US" sz="2000" dirty="0" smtClean="0"/>
          </a:p>
        </p:txBody>
      </p:sp>
      <p:sp>
        <p:nvSpPr>
          <p:cNvPr id="12" name="Title 11"/>
          <p:cNvSpPr>
            <a:spLocks noGrp="1"/>
          </p:cNvSpPr>
          <p:nvPr>
            <p:ph type="title"/>
          </p:nvPr>
        </p:nvSpPr>
        <p:spPr/>
        <p:txBody>
          <a:bodyPr/>
          <a:lstStyle/>
          <a:p>
            <a:r>
              <a:rPr lang="en-US" dirty="0" smtClean="0"/>
              <a:t> </a:t>
            </a:r>
            <a:endParaRPr lang="en-US" dirty="0"/>
          </a:p>
        </p:txBody>
      </p:sp>
      <p:sp>
        <p:nvSpPr>
          <p:cNvPr id="61"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2" name="Title 3"/>
          <p:cNvSpPr txBox="1">
            <a:spLocks/>
          </p:cNvSpPr>
          <p:nvPr/>
        </p:nvSpPr>
        <p:spPr>
          <a:xfrm>
            <a:off x="304800" y="457200"/>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mj-lt"/>
                <a:ea typeface="+mj-ea"/>
                <a:cs typeface="+mj-cs"/>
              </a:rPr>
              <a:t>Generating Content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grpSp>
        <p:nvGrpSpPr>
          <p:cNvPr id="71" name="Group 70"/>
          <p:cNvGrpSpPr/>
          <p:nvPr/>
        </p:nvGrpSpPr>
        <p:grpSpPr>
          <a:xfrm>
            <a:off x="142991" y="1440011"/>
            <a:ext cx="3713013" cy="5169248"/>
            <a:chOff x="142991" y="1440011"/>
            <a:chExt cx="3713013" cy="5169248"/>
          </a:xfrm>
        </p:grpSpPr>
        <p:grpSp>
          <p:nvGrpSpPr>
            <p:cNvPr id="69" name="Group 68"/>
            <p:cNvGrpSpPr/>
            <p:nvPr/>
          </p:nvGrpSpPr>
          <p:grpSpPr>
            <a:xfrm>
              <a:off x="218247" y="1440011"/>
              <a:ext cx="3637757" cy="3189586"/>
              <a:chOff x="218247" y="1440011"/>
              <a:chExt cx="3637757" cy="3189586"/>
            </a:xfrm>
          </p:grpSpPr>
          <p:pic>
            <p:nvPicPr>
              <p:cNvPr id="16" name="Picture 2"/>
              <p:cNvPicPr>
                <a:picLocks noChangeAspect="1" noChangeArrowheads="1"/>
              </p:cNvPicPr>
              <p:nvPr/>
            </p:nvPicPr>
            <p:blipFill>
              <a:blip r:embed="rId3"/>
              <a:srcRect/>
              <a:stretch>
                <a:fillRect/>
              </a:stretch>
            </p:blipFill>
            <p:spPr bwMode="auto">
              <a:xfrm>
                <a:off x="3049025" y="1490803"/>
                <a:ext cx="806979" cy="623649"/>
              </a:xfrm>
              <a:prstGeom prst="rect">
                <a:avLst/>
              </a:prstGeom>
              <a:noFill/>
              <a:ln w="9525">
                <a:noFill/>
                <a:miter lim="800000"/>
                <a:headEnd/>
                <a:tailEnd/>
              </a:ln>
              <a:effectLst/>
              <a:scene3d>
                <a:camera prst="orthographicFront">
                  <a:rot lat="0" lon="5400000" rev="0"/>
                </a:camera>
                <a:lightRig rig="threePt" dir="t"/>
              </a:scene3d>
            </p:spPr>
          </p:pic>
          <p:pic>
            <p:nvPicPr>
              <p:cNvPr id="17" name="Picture 2"/>
              <p:cNvPicPr>
                <a:picLocks noChangeAspect="1" noChangeArrowheads="1"/>
              </p:cNvPicPr>
              <p:nvPr/>
            </p:nvPicPr>
            <p:blipFill>
              <a:blip r:embed="rId3"/>
              <a:srcRect/>
              <a:stretch>
                <a:fillRect/>
              </a:stretch>
            </p:blipFill>
            <p:spPr bwMode="auto">
              <a:xfrm>
                <a:off x="370650" y="3396348"/>
                <a:ext cx="806979" cy="623649"/>
              </a:xfrm>
              <a:prstGeom prst="rect">
                <a:avLst/>
              </a:prstGeom>
              <a:noFill/>
              <a:ln w="9525">
                <a:noFill/>
                <a:miter lim="800000"/>
                <a:headEnd/>
                <a:tailEnd/>
              </a:ln>
              <a:effectLst/>
            </p:spPr>
          </p:pic>
          <p:pic>
            <p:nvPicPr>
              <p:cNvPr id="18" name="Picture 2"/>
              <p:cNvPicPr>
                <a:picLocks noChangeAspect="1" noChangeArrowheads="1"/>
              </p:cNvPicPr>
              <p:nvPr/>
            </p:nvPicPr>
            <p:blipFill>
              <a:blip r:embed="rId3"/>
              <a:srcRect/>
              <a:stretch>
                <a:fillRect/>
              </a:stretch>
            </p:blipFill>
            <p:spPr bwMode="auto">
              <a:xfrm>
                <a:off x="2766575" y="2643532"/>
                <a:ext cx="806979" cy="623649"/>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a:stretch>
                <a:fillRect/>
              </a:stretch>
            </p:blipFill>
            <p:spPr bwMode="auto">
              <a:xfrm>
                <a:off x="1643558" y="2019883"/>
                <a:ext cx="806979" cy="623649"/>
              </a:xfrm>
              <a:prstGeom prst="rect">
                <a:avLst/>
              </a:prstGeom>
              <a:noFill/>
              <a:ln w="9525">
                <a:noFill/>
                <a:miter lim="800000"/>
                <a:headEnd/>
                <a:tailEnd/>
              </a:ln>
              <a:effectLst/>
            </p:spPr>
          </p:pic>
          <p:pic>
            <p:nvPicPr>
              <p:cNvPr id="20" name="Picture 2"/>
              <p:cNvPicPr>
                <a:picLocks noChangeAspect="1" noChangeArrowheads="1"/>
              </p:cNvPicPr>
              <p:nvPr/>
            </p:nvPicPr>
            <p:blipFill>
              <a:blip r:embed="rId3"/>
              <a:srcRect/>
              <a:stretch>
                <a:fillRect/>
              </a:stretch>
            </p:blipFill>
            <p:spPr bwMode="auto">
              <a:xfrm>
                <a:off x="218247" y="2855244"/>
                <a:ext cx="806979" cy="623649"/>
              </a:xfrm>
              <a:prstGeom prst="rect">
                <a:avLst/>
              </a:prstGeom>
              <a:noFill/>
              <a:ln w="9525">
                <a:noFill/>
                <a:miter lim="800000"/>
                <a:headEnd/>
                <a:tailEnd/>
              </a:ln>
              <a:effectLst/>
            </p:spPr>
          </p:pic>
          <p:pic>
            <p:nvPicPr>
              <p:cNvPr id="21" name="Picture 2"/>
              <p:cNvPicPr>
                <a:picLocks noChangeAspect="1" noChangeArrowheads="1"/>
              </p:cNvPicPr>
              <p:nvPr/>
            </p:nvPicPr>
            <p:blipFill>
              <a:blip r:embed="rId3"/>
              <a:srcRect/>
              <a:stretch>
                <a:fillRect/>
              </a:stretch>
            </p:blipFill>
            <p:spPr bwMode="auto">
              <a:xfrm>
                <a:off x="1025225" y="1643208"/>
                <a:ext cx="806979" cy="623649"/>
              </a:xfrm>
              <a:prstGeom prst="rect">
                <a:avLst/>
              </a:prstGeom>
              <a:noFill/>
              <a:ln w="9525">
                <a:noFill/>
                <a:miter lim="800000"/>
                <a:headEnd/>
                <a:tailEnd/>
              </a:ln>
              <a:effectLst/>
            </p:spPr>
          </p:pic>
          <p:pic>
            <p:nvPicPr>
              <p:cNvPr id="22" name="Picture 2"/>
              <p:cNvPicPr>
                <a:picLocks noChangeAspect="1" noChangeArrowheads="1"/>
              </p:cNvPicPr>
              <p:nvPr/>
            </p:nvPicPr>
            <p:blipFill>
              <a:blip r:embed="rId3"/>
              <a:srcRect/>
              <a:stretch>
                <a:fillRect/>
              </a:stretch>
            </p:blipFill>
            <p:spPr bwMode="auto">
              <a:xfrm>
                <a:off x="2159760" y="2001695"/>
                <a:ext cx="806979" cy="623649"/>
              </a:xfrm>
              <a:prstGeom prst="rect">
                <a:avLst/>
              </a:prstGeom>
              <a:noFill/>
              <a:ln w="9525">
                <a:noFill/>
                <a:miter lim="800000"/>
                <a:headEnd/>
                <a:tailEnd/>
              </a:ln>
              <a:effectLst/>
            </p:spPr>
          </p:pic>
          <p:pic>
            <p:nvPicPr>
              <p:cNvPr id="23" name="Picture 2"/>
              <p:cNvPicPr>
                <a:picLocks noChangeAspect="1" noChangeArrowheads="1"/>
              </p:cNvPicPr>
              <p:nvPr/>
            </p:nvPicPr>
            <p:blipFill>
              <a:blip r:embed="rId3"/>
              <a:srcRect/>
              <a:stretch>
                <a:fillRect/>
              </a:stretch>
            </p:blipFill>
            <p:spPr bwMode="auto">
              <a:xfrm>
                <a:off x="860689" y="2822145"/>
                <a:ext cx="806979" cy="623649"/>
              </a:xfrm>
              <a:prstGeom prst="rect">
                <a:avLst/>
              </a:prstGeom>
              <a:noFill/>
              <a:ln w="9525">
                <a:noFill/>
                <a:miter lim="800000"/>
                <a:headEnd/>
                <a:tailEnd/>
              </a:ln>
              <a:effectLst/>
            </p:spPr>
          </p:pic>
          <p:pic>
            <p:nvPicPr>
              <p:cNvPr id="24" name="Picture 2"/>
              <p:cNvPicPr>
                <a:picLocks noChangeAspect="1" noChangeArrowheads="1"/>
              </p:cNvPicPr>
              <p:nvPr/>
            </p:nvPicPr>
            <p:blipFill>
              <a:blip r:embed="rId3"/>
              <a:srcRect/>
              <a:stretch>
                <a:fillRect/>
              </a:stretch>
            </p:blipFill>
            <p:spPr bwMode="auto">
              <a:xfrm>
                <a:off x="2159760" y="2439076"/>
                <a:ext cx="806979" cy="623649"/>
              </a:xfrm>
              <a:prstGeom prst="rect">
                <a:avLst/>
              </a:prstGeom>
              <a:noFill/>
              <a:ln w="9525">
                <a:noFill/>
                <a:miter lim="800000"/>
                <a:headEnd/>
                <a:tailEnd/>
              </a:ln>
              <a:effectLst/>
            </p:spPr>
          </p:pic>
          <p:pic>
            <p:nvPicPr>
              <p:cNvPr id="25" name="Picture 2"/>
              <p:cNvPicPr>
                <a:picLocks noChangeAspect="1" noChangeArrowheads="1"/>
              </p:cNvPicPr>
              <p:nvPr/>
            </p:nvPicPr>
            <p:blipFill>
              <a:blip r:embed="rId3"/>
              <a:srcRect/>
              <a:stretch>
                <a:fillRect/>
              </a:stretch>
            </p:blipFill>
            <p:spPr bwMode="auto">
              <a:xfrm>
                <a:off x="1482427" y="3014809"/>
                <a:ext cx="806979" cy="623649"/>
              </a:xfrm>
              <a:prstGeom prst="rect">
                <a:avLst/>
              </a:prstGeom>
              <a:noFill/>
              <a:ln w="9525">
                <a:noFill/>
                <a:miter lim="800000"/>
                <a:headEnd/>
                <a:tailEnd/>
              </a:ln>
              <a:effectLst/>
            </p:spPr>
          </p:pic>
          <p:pic>
            <p:nvPicPr>
              <p:cNvPr id="26" name="Picture 2"/>
              <p:cNvPicPr>
                <a:picLocks noChangeAspect="1" noChangeArrowheads="1"/>
              </p:cNvPicPr>
              <p:nvPr/>
            </p:nvPicPr>
            <p:blipFill>
              <a:blip r:embed="rId3"/>
              <a:srcRect/>
              <a:stretch>
                <a:fillRect/>
              </a:stretch>
            </p:blipFill>
            <p:spPr bwMode="auto">
              <a:xfrm>
                <a:off x="1522241" y="3943984"/>
                <a:ext cx="806979" cy="623649"/>
              </a:xfrm>
              <a:prstGeom prst="rect">
                <a:avLst/>
              </a:prstGeom>
              <a:noFill/>
              <a:ln w="9525">
                <a:noFill/>
                <a:miter lim="800000"/>
                <a:headEnd/>
                <a:tailEnd/>
              </a:ln>
              <a:effectLst/>
            </p:spPr>
          </p:pic>
          <p:pic>
            <p:nvPicPr>
              <p:cNvPr id="27" name="Picture 2"/>
              <p:cNvPicPr>
                <a:picLocks noChangeAspect="1" noChangeArrowheads="1"/>
              </p:cNvPicPr>
              <p:nvPr/>
            </p:nvPicPr>
            <p:blipFill>
              <a:blip r:embed="rId3"/>
              <a:srcRect/>
              <a:stretch>
                <a:fillRect/>
              </a:stretch>
            </p:blipFill>
            <p:spPr bwMode="auto">
              <a:xfrm>
                <a:off x="2058287" y="3539744"/>
                <a:ext cx="806979" cy="623649"/>
              </a:xfrm>
              <a:prstGeom prst="rect">
                <a:avLst/>
              </a:prstGeom>
              <a:noFill/>
              <a:ln w="9525">
                <a:noFill/>
                <a:miter lim="800000"/>
                <a:headEnd/>
                <a:tailEnd/>
              </a:ln>
              <a:effectLst/>
            </p:spPr>
          </p:pic>
          <p:pic>
            <p:nvPicPr>
              <p:cNvPr id="28" name="Picture 2"/>
              <p:cNvPicPr>
                <a:picLocks noChangeAspect="1" noChangeArrowheads="1"/>
              </p:cNvPicPr>
              <p:nvPr/>
            </p:nvPicPr>
            <p:blipFill>
              <a:blip r:embed="rId3"/>
              <a:srcRect/>
              <a:stretch>
                <a:fillRect/>
              </a:stretch>
            </p:blipFill>
            <p:spPr bwMode="auto">
              <a:xfrm>
                <a:off x="2193627" y="3048675"/>
                <a:ext cx="806979" cy="623649"/>
              </a:xfrm>
              <a:prstGeom prst="rect">
                <a:avLst/>
              </a:prstGeom>
              <a:noFill/>
              <a:ln w="9525">
                <a:noFill/>
                <a:miter lim="800000"/>
                <a:headEnd/>
                <a:tailEnd/>
              </a:ln>
              <a:effectLst/>
            </p:spPr>
          </p:pic>
          <p:pic>
            <p:nvPicPr>
              <p:cNvPr id="29" name="Picture 2"/>
              <p:cNvPicPr>
                <a:picLocks noChangeAspect="1" noChangeArrowheads="1"/>
              </p:cNvPicPr>
              <p:nvPr/>
            </p:nvPicPr>
            <p:blipFill>
              <a:blip r:embed="rId3"/>
              <a:srcRect/>
              <a:stretch>
                <a:fillRect/>
              </a:stretch>
            </p:blipFill>
            <p:spPr bwMode="auto">
              <a:xfrm>
                <a:off x="1053043" y="3607475"/>
                <a:ext cx="806979" cy="623649"/>
              </a:xfrm>
              <a:prstGeom prst="rect">
                <a:avLst/>
              </a:prstGeom>
              <a:noFill/>
              <a:ln w="9525">
                <a:noFill/>
                <a:miter lim="800000"/>
                <a:headEnd/>
                <a:tailEnd/>
              </a:ln>
              <a:effectLst/>
            </p:spPr>
          </p:pic>
          <p:pic>
            <p:nvPicPr>
              <p:cNvPr id="30" name="Picture 2"/>
              <p:cNvPicPr>
                <a:picLocks noChangeAspect="1" noChangeArrowheads="1"/>
              </p:cNvPicPr>
              <p:nvPr/>
            </p:nvPicPr>
            <p:blipFill>
              <a:blip r:embed="rId3"/>
              <a:srcRect/>
              <a:stretch>
                <a:fillRect/>
              </a:stretch>
            </p:blipFill>
            <p:spPr bwMode="auto">
              <a:xfrm>
                <a:off x="457200" y="2231595"/>
                <a:ext cx="806979" cy="623649"/>
              </a:xfrm>
              <a:prstGeom prst="rect">
                <a:avLst/>
              </a:prstGeom>
              <a:noFill/>
              <a:ln w="9525">
                <a:noFill/>
                <a:miter lim="800000"/>
                <a:headEnd/>
                <a:tailEnd/>
              </a:ln>
              <a:effectLst/>
            </p:spPr>
          </p:pic>
          <p:pic>
            <p:nvPicPr>
              <p:cNvPr id="31" name="Picture 2"/>
              <p:cNvPicPr>
                <a:picLocks noChangeAspect="1" noChangeArrowheads="1"/>
              </p:cNvPicPr>
              <p:nvPr/>
            </p:nvPicPr>
            <p:blipFill>
              <a:blip r:embed="rId3"/>
              <a:srcRect/>
              <a:stretch>
                <a:fillRect/>
              </a:stretch>
            </p:blipFill>
            <p:spPr bwMode="auto">
              <a:xfrm>
                <a:off x="2126020" y="4005948"/>
                <a:ext cx="806979" cy="623649"/>
              </a:xfrm>
              <a:prstGeom prst="rect">
                <a:avLst/>
              </a:prstGeom>
              <a:noFill/>
              <a:ln w="9525">
                <a:noFill/>
                <a:miter lim="800000"/>
                <a:headEnd/>
                <a:tailEnd/>
              </a:ln>
              <a:effectLst/>
            </p:spPr>
          </p:pic>
          <p:pic>
            <p:nvPicPr>
              <p:cNvPr id="32" name="Picture 2"/>
              <p:cNvPicPr>
                <a:picLocks noChangeAspect="1" noChangeArrowheads="1"/>
              </p:cNvPicPr>
              <p:nvPr/>
            </p:nvPicPr>
            <p:blipFill>
              <a:blip r:embed="rId3"/>
              <a:srcRect/>
              <a:stretch>
                <a:fillRect/>
              </a:stretch>
            </p:blipFill>
            <p:spPr bwMode="auto">
              <a:xfrm>
                <a:off x="2498430" y="3353476"/>
                <a:ext cx="806979" cy="623649"/>
              </a:xfrm>
              <a:prstGeom prst="rect">
                <a:avLst/>
              </a:prstGeom>
              <a:noFill/>
              <a:ln w="9525">
                <a:noFill/>
                <a:miter lim="800000"/>
                <a:headEnd/>
                <a:tailEnd/>
              </a:ln>
              <a:effectLst/>
            </p:spPr>
          </p:pic>
          <p:pic>
            <p:nvPicPr>
              <p:cNvPr id="33" name="Picture 2"/>
              <p:cNvPicPr>
                <a:picLocks noChangeAspect="1" noChangeArrowheads="1"/>
              </p:cNvPicPr>
              <p:nvPr/>
            </p:nvPicPr>
            <p:blipFill>
              <a:blip r:embed="rId3"/>
              <a:srcRect/>
              <a:stretch>
                <a:fillRect/>
              </a:stretch>
            </p:blipFill>
            <p:spPr bwMode="auto">
              <a:xfrm>
                <a:off x="1787228" y="3539744"/>
                <a:ext cx="575858" cy="461966"/>
              </a:xfrm>
              <a:prstGeom prst="rect">
                <a:avLst/>
              </a:prstGeom>
              <a:noFill/>
              <a:ln w="9525">
                <a:noFill/>
                <a:miter lim="800000"/>
                <a:headEnd/>
                <a:tailEnd/>
              </a:ln>
              <a:effectLst/>
            </p:spPr>
          </p:pic>
          <p:pic>
            <p:nvPicPr>
              <p:cNvPr id="34" name="Picture 2"/>
              <p:cNvPicPr>
                <a:picLocks noChangeAspect="1" noChangeArrowheads="1"/>
              </p:cNvPicPr>
              <p:nvPr/>
            </p:nvPicPr>
            <p:blipFill>
              <a:blip r:embed="rId3"/>
              <a:srcRect/>
              <a:stretch>
                <a:fillRect/>
              </a:stretch>
            </p:blipFill>
            <p:spPr bwMode="auto">
              <a:xfrm>
                <a:off x="1550162" y="1440011"/>
                <a:ext cx="575858" cy="461966"/>
              </a:xfrm>
              <a:prstGeom prst="rect">
                <a:avLst/>
              </a:prstGeom>
              <a:noFill/>
              <a:ln w="9525">
                <a:noFill/>
                <a:miter lim="800000"/>
                <a:headEnd/>
                <a:tailEnd/>
              </a:ln>
              <a:effectLst/>
            </p:spPr>
          </p:pic>
          <p:pic>
            <p:nvPicPr>
              <p:cNvPr id="35" name="Picture 2"/>
              <p:cNvPicPr>
                <a:picLocks noChangeAspect="1" noChangeArrowheads="1"/>
              </p:cNvPicPr>
              <p:nvPr/>
            </p:nvPicPr>
            <p:blipFill>
              <a:blip r:embed="rId3"/>
              <a:srcRect/>
              <a:stretch>
                <a:fillRect/>
              </a:stretch>
            </p:blipFill>
            <p:spPr bwMode="auto">
              <a:xfrm>
                <a:off x="1177629" y="2252811"/>
                <a:ext cx="575858" cy="461966"/>
              </a:xfrm>
              <a:prstGeom prst="rect">
                <a:avLst/>
              </a:prstGeom>
              <a:noFill/>
              <a:ln w="9525">
                <a:noFill/>
                <a:miter lim="800000"/>
                <a:headEnd/>
                <a:tailEnd/>
              </a:ln>
              <a:effectLst/>
            </p:spPr>
          </p:pic>
          <p:pic>
            <p:nvPicPr>
              <p:cNvPr id="36" name="Picture 2"/>
              <p:cNvPicPr>
                <a:picLocks noChangeAspect="1" noChangeArrowheads="1"/>
              </p:cNvPicPr>
              <p:nvPr/>
            </p:nvPicPr>
            <p:blipFill>
              <a:blip r:embed="rId3"/>
              <a:srcRect/>
              <a:stretch>
                <a:fillRect/>
              </a:stretch>
            </p:blipFill>
            <p:spPr bwMode="auto">
              <a:xfrm>
                <a:off x="2058287" y="1772594"/>
                <a:ext cx="575858" cy="461966"/>
              </a:xfrm>
              <a:prstGeom prst="rect">
                <a:avLst/>
              </a:prstGeom>
              <a:noFill/>
              <a:ln w="9525">
                <a:noFill/>
                <a:miter lim="800000"/>
                <a:headEnd/>
                <a:tailEnd/>
              </a:ln>
              <a:effectLst/>
            </p:spPr>
          </p:pic>
          <p:pic>
            <p:nvPicPr>
              <p:cNvPr id="37" name="Picture 2"/>
              <p:cNvPicPr>
                <a:picLocks noChangeAspect="1" noChangeArrowheads="1"/>
              </p:cNvPicPr>
              <p:nvPr/>
            </p:nvPicPr>
            <p:blipFill>
              <a:blip r:embed="rId3"/>
              <a:srcRect/>
              <a:stretch>
                <a:fillRect/>
              </a:stretch>
            </p:blipFill>
            <p:spPr bwMode="auto">
              <a:xfrm>
                <a:off x="1482429" y="2625344"/>
                <a:ext cx="575858" cy="461966"/>
              </a:xfrm>
              <a:prstGeom prst="rect">
                <a:avLst/>
              </a:prstGeom>
              <a:noFill/>
              <a:ln w="9525">
                <a:noFill/>
                <a:miter lim="800000"/>
                <a:headEnd/>
                <a:tailEnd/>
              </a:ln>
              <a:effectLst/>
            </p:spPr>
          </p:pic>
        </p:grpSp>
        <p:sp>
          <p:nvSpPr>
            <p:cNvPr id="60" name="TextBox 59"/>
            <p:cNvSpPr txBox="1"/>
            <p:nvPr/>
          </p:nvSpPr>
          <p:spPr>
            <a:xfrm>
              <a:off x="142991" y="4901099"/>
              <a:ext cx="3434062" cy="1708160"/>
            </a:xfrm>
            <a:prstGeom prst="rect">
              <a:avLst/>
            </a:prstGeom>
            <a:noFill/>
          </p:spPr>
          <p:txBody>
            <a:bodyPr wrap="square" rtlCol="0">
              <a:spAutoFit/>
            </a:bodyPr>
            <a:lstStyle/>
            <a:p>
              <a:pPr algn="ctr"/>
              <a:r>
                <a:rPr lang="en-US" sz="2100" b="1" dirty="0" smtClean="0"/>
                <a:t>Publications</a:t>
              </a:r>
            </a:p>
            <a:p>
              <a:pPr algn="ctr"/>
              <a:r>
                <a:rPr lang="en-US" sz="2100" b="1" dirty="0" smtClean="0"/>
                <a:t>Reviews</a:t>
              </a:r>
            </a:p>
            <a:p>
              <a:pPr algn="ctr"/>
              <a:r>
                <a:rPr lang="en-US" sz="2100" b="1" dirty="0" smtClean="0"/>
                <a:t>Products</a:t>
              </a:r>
            </a:p>
            <a:p>
              <a:pPr algn="ctr"/>
              <a:r>
                <a:rPr lang="en-US" sz="2100" b="1" dirty="0" smtClean="0"/>
                <a:t>Spread the Word</a:t>
              </a:r>
            </a:p>
            <a:p>
              <a:endParaRPr lang="en-US" sz="2100" b="1" dirty="0"/>
            </a:p>
          </p:txBody>
        </p:sp>
      </p:grpSp>
      <p:grpSp>
        <p:nvGrpSpPr>
          <p:cNvPr id="72" name="Group 71"/>
          <p:cNvGrpSpPr/>
          <p:nvPr/>
        </p:nvGrpSpPr>
        <p:grpSpPr>
          <a:xfrm>
            <a:off x="5565412" y="1545986"/>
            <a:ext cx="3434062" cy="5017106"/>
            <a:chOff x="5565412" y="1545986"/>
            <a:chExt cx="3434062" cy="5017106"/>
          </a:xfrm>
        </p:grpSpPr>
        <p:sp>
          <p:nvSpPr>
            <p:cNvPr id="65" name="TextBox 64"/>
            <p:cNvSpPr txBox="1"/>
            <p:nvPr/>
          </p:nvSpPr>
          <p:spPr>
            <a:xfrm>
              <a:off x="5565412" y="4901099"/>
              <a:ext cx="3434062" cy="1661993"/>
            </a:xfrm>
            <a:prstGeom prst="rect">
              <a:avLst/>
            </a:prstGeom>
            <a:noFill/>
          </p:spPr>
          <p:txBody>
            <a:bodyPr wrap="square" rtlCol="0">
              <a:spAutoFit/>
            </a:bodyPr>
            <a:lstStyle/>
            <a:p>
              <a:pPr algn="ctr"/>
              <a:r>
                <a:rPr lang="en-US" sz="2100" b="1" dirty="0" smtClean="0"/>
                <a:t>Products</a:t>
              </a:r>
            </a:p>
            <a:p>
              <a:pPr algn="ctr"/>
              <a:r>
                <a:rPr lang="en-US" sz="2100" b="1" dirty="0" smtClean="0"/>
                <a:t>Quality Control Data</a:t>
              </a:r>
            </a:p>
            <a:p>
              <a:pPr algn="ctr"/>
              <a:r>
                <a:rPr lang="en-US" sz="2100" b="1" dirty="0" smtClean="0"/>
                <a:t>Promotion</a:t>
              </a:r>
            </a:p>
            <a:p>
              <a:pPr algn="ctr"/>
              <a:r>
                <a:rPr lang="en-US" sz="2100" b="1" dirty="0" smtClean="0"/>
                <a:t>Put themselves out there</a:t>
              </a:r>
            </a:p>
            <a:p>
              <a:pPr algn="ctr"/>
              <a:endParaRPr lang="en-US" dirty="0"/>
            </a:p>
          </p:txBody>
        </p:sp>
        <p:grpSp>
          <p:nvGrpSpPr>
            <p:cNvPr id="70" name="Group 69"/>
            <p:cNvGrpSpPr/>
            <p:nvPr/>
          </p:nvGrpSpPr>
          <p:grpSpPr>
            <a:xfrm>
              <a:off x="5680474" y="1545986"/>
              <a:ext cx="3025095" cy="2872169"/>
              <a:chOff x="5680474" y="1545986"/>
              <a:chExt cx="3025095" cy="2872169"/>
            </a:xfrm>
          </p:grpSpPr>
          <p:pic>
            <p:nvPicPr>
              <p:cNvPr id="39" name="Picture 3"/>
              <p:cNvPicPr>
                <a:picLocks noChangeAspect="1" noChangeArrowheads="1"/>
              </p:cNvPicPr>
              <p:nvPr/>
            </p:nvPicPr>
            <p:blipFill>
              <a:blip r:embed="rId4"/>
              <a:srcRect l="30519" t="15354" r="36999" b="13921"/>
              <a:stretch>
                <a:fillRect/>
              </a:stretch>
            </p:blipFill>
            <p:spPr bwMode="auto">
              <a:xfrm>
                <a:off x="7090008" y="1545986"/>
                <a:ext cx="593219" cy="687772"/>
              </a:xfrm>
              <a:prstGeom prst="rect">
                <a:avLst/>
              </a:prstGeom>
              <a:noFill/>
              <a:ln w="9525">
                <a:noFill/>
                <a:miter lim="800000"/>
                <a:headEnd/>
                <a:tailEnd/>
              </a:ln>
              <a:effectLst/>
            </p:spPr>
          </p:pic>
          <p:pic>
            <p:nvPicPr>
              <p:cNvPr id="40" name="Picture 3"/>
              <p:cNvPicPr>
                <a:picLocks noChangeAspect="1" noChangeArrowheads="1"/>
              </p:cNvPicPr>
              <p:nvPr/>
            </p:nvPicPr>
            <p:blipFill>
              <a:blip r:embed="rId4"/>
              <a:srcRect l="30519" t="15354" r="36999" b="13921"/>
              <a:stretch>
                <a:fillRect/>
              </a:stretch>
            </p:blipFill>
            <p:spPr bwMode="auto">
              <a:xfrm>
                <a:off x="6967379" y="2806710"/>
                <a:ext cx="161201" cy="186895"/>
              </a:xfrm>
              <a:prstGeom prst="rect">
                <a:avLst/>
              </a:prstGeom>
              <a:noFill/>
              <a:ln w="9525">
                <a:noFill/>
                <a:miter lim="800000"/>
                <a:headEnd/>
                <a:tailEnd/>
              </a:ln>
              <a:effectLst/>
            </p:spPr>
          </p:pic>
          <p:pic>
            <p:nvPicPr>
              <p:cNvPr id="41" name="Picture 3"/>
              <p:cNvPicPr>
                <a:picLocks noChangeAspect="1" noChangeArrowheads="1"/>
              </p:cNvPicPr>
              <p:nvPr/>
            </p:nvPicPr>
            <p:blipFill>
              <a:blip r:embed="rId4"/>
              <a:srcRect l="30519" t="15354" r="36999" b="13921"/>
              <a:stretch>
                <a:fillRect/>
              </a:stretch>
            </p:blipFill>
            <p:spPr bwMode="auto">
              <a:xfrm>
                <a:off x="6492694" y="2354482"/>
                <a:ext cx="367735" cy="426348"/>
              </a:xfrm>
              <a:prstGeom prst="rect">
                <a:avLst/>
              </a:prstGeom>
              <a:noFill/>
              <a:ln w="9525">
                <a:noFill/>
                <a:miter lim="800000"/>
                <a:headEnd/>
                <a:tailEnd/>
              </a:ln>
              <a:effectLst/>
            </p:spPr>
          </p:pic>
          <p:pic>
            <p:nvPicPr>
              <p:cNvPr id="42" name="Picture 6"/>
              <p:cNvPicPr>
                <a:picLocks noChangeAspect="1" noChangeArrowheads="1"/>
              </p:cNvPicPr>
              <p:nvPr/>
            </p:nvPicPr>
            <p:blipFill>
              <a:blip r:embed="rId5"/>
              <a:srcRect/>
              <a:stretch>
                <a:fillRect/>
              </a:stretch>
            </p:blipFill>
            <p:spPr bwMode="auto">
              <a:xfrm>
                <a:off x="7386618" y="2886782"/>
                <a:ext cx="609600" cy="609600"/>
              </a:xfrm>
              <a:prstGeom prst="rect">
                <a:avLst/>
              </a:prstGeom>
              <a:noFill/>
              <a:ln w="9525">
                <a:noFill/>
                <a:miter lim="800000"/>
                <a:headEnd/>
                <a:tailEnd/>
              </a:ln>
              <a:effectLst/>
            </p:spPr>
          </p:pic>
          <p:pic>
            <p:nvPicPr>
              <p:cNvPr id="43" name="Picture 6"/>
              <p:cNvPicPr>
                <a:picLocks noChangeAspect="1" noChangeArrowheads="1"/>
              </p:cNvPicPr>
              <p:nvPr/>
            </p:nvPicPr>
            <p:blipFill>
              <a:blip r:embed="rId5"/>
              <a:srcRect/>
              <a:stretch>
                <a:fillRect/>
              </a:stretch>
            </p:blipFill>
            <p:spPr bwMode="auto">
              <a:xfrm>
                <a:off x="7311180" y="2412373"/>
                <a:ext cx="373789" cy="373789"/>
              </a:xfrm>
              <a:prstGeom prst="rect">
                <a:avLst/>
              </a:prstGeom>
              <a:noFill/>
              <a:ln w="9525">
                <a:noFill/>
                <a:miter lim="800000"/>
                <a:headEnd/>
                <a:tailEnd/>
              </a:ln>
              <a:effectLst/>
            </p:spPr>
          </p:pic>
          <p:pic>
            <p:nvPicPr>
              <p:cNvPr id="44" name="Picture 6"/>
              <p:cNvPicPr>
                <a:picLocks noChangeAspect="1" noChangeArrowheads="1"/>
              </p:cNvPicPr>
              <p:nvPr/>
            </p:nvPicPr>
            <p:blipFill>
              <a:blip r:embed="rId5"/>
              <a:srcRect/>
              <a:stretch>
                <a:fillRect/>
              </a:stretch>
            </p:blipFill>
            <p:spPr bwMode="auto">
              <a:xfrm>
                <a:off x="6708029" y="1643208"/>
                <a:ext cx="373789" cy="373789"/>
              </a:xfrm>
              <a:prstGeom prst="rect">
                <a:avLst/>
              </a:prstGeom>
              <a:noFill/>
              <a:ln w="9525">
                <a:noFill/>
                <a:miter lim="800000"/>
                <a:headEnd/>
                <a:tailEnd/>
              </a:ln>
              <a:effectLst/>
            </p:spPr>
          </p:pic>
          <p:pic>
            <p:nvPicPr>
              <p:cNvPr id="45" name="Picture 6"/>
              <p:cNvPicPr>
                <a:picLocks noChangeAspect="1" noChangeArrowheads="1"/>
              </p:cNvPicPr>
              <p:nvPr/>
            </p:nvPicPr>
            <p:blipFill>
              <a:blip r:embed="rId5"/>
              <a:srcRect/>
              <a:stretch>
                <a:fillRect/>
              </a:stretch>
            </p:blipFill>
            <p:spPr bwMode="auto">
              <a:xfrm>
                <a:off x="6486640" y="3043772"/>
                <a:ext cx="373789" cy="373789"/>
              </a:xfrm>
              <a:prstGeom prst="rect">
                <a:avLst/>
              </a:prstGeom>
              <a:noFill/>
              <a:ln w="9525">
                <a:noFill/>
                <a:miter lim="800000"/>
                <a:headEnd/>
                <a:tailEnd/>
              </a:ln>
              <a:effectLst/>
            </p:spPr>
          </p:pic>
          <p:pic>
            <p:nvPicPr>
              <p:cNvPr id="46" name="Picture 3"/>
              <p:cNvPicPr>
                <a:picLocks noChangeAspect="1" noChangeArrowheads="1"/>
              </p:cNvPicPr>
              <p:nvPr/>
            </p:nvPicPr>
            <p:blipFill>
              <a:blip r:embed="rId4"/>
              <a:srcRect l="30519" t="15354" r="36999" b="13921"/>
              <a:stretch>
                <a:fillRect/>
              </a:stretch>
            </p:blipFill>
            <p:spPr bwMode="auto">
              <a:xfrm>
                <a:off x="6830252" y="3417561"/>
                <a:ext cx="503132" cy="583326"/>
              </a:xfrm>
              <a:prstGeom prst="rect">
                <a:avLst/>
              </a:prstGeom>
              <a:noFill/>
              <a:ln w="9525">
                <a:noFill/>
                <a:miter lim="800000"/>
                <a:headEnd/>
                <a:tailEnd/>
              </a:ln>
              <a:effectLst/>
            </p:spPr>
          </p:pic>
          <p:pic>
            <p:nvPicPr>
              <p:cNvPr id="47" name="Picture 6"/>
              <p:cNvPicPr>
                <a:picLocks noChangeAspect="1" noChangeArrowheads="1"/>
              </p:cNvPicPr>
              <p:nvPr/>
            </p:nvPicPr>
            <p:blipFill>
              <a:blip r:embed="rId5"/>
              <a:srcRect/>
              <a:stretch>
                <a:fillRect/>
              </a:stretch>
            </p:blipFill>
            <p:spPr bwMode="auto">
              <a:xfrm>
                <a:off x="5877040" y="2807961"/>
                <a:ext cx="609600" cy="609600"/>
              </a:xfrm>
              <a:prstGeom prst="rect">
                <a:avLst/>
              </a:prstGeom>
              <a:noFill/>
              <a:ln w="9525">
                <a:noFill/>
                <a:miter lim="800000"/>
                <a:headEnd/>
                <a:tailEnd/>
              </a:ln>
              <a:effectLst/>
            </p:spPr>
          </p:pic>
          <p:pic>
            <p:nvPicPr>
              <p:cNvPr id="48" name="Picture 6"/>
              <p:cNvPicPr>
                <a:picLocks noChangeAspect="1" noChangeArrowheads="1"/>
              </p:cNvPicPr>
              <p:nvPr/>
            </p:nvPicPr>
            <p:blipFill>
              <a:blip r:embed="rId5"/>
              <a:srcRect/>
              <a:stretch>
                <a:fillRect/>
              </a:stretch>
            </p:blipFill>
            <p:spPr bwMode="auto">
              <a:xfrm>
                <a:off x="5966505" y="2407041"/>
                <a:ext cx="373789" cy="373789"/>
              </a:xfrm>
              <a:prstGeom prst="rect">
                <a:avLst/>
              </a:prstGeom>
              <a:noFill/>
              <a:ln w="9525">
                <a:noFill/>
                <a:miter lim="800000"/>
                <a:headEnd/>
                <a:tailEnd/>
              </a:ln>
              <a:effectLst/>
            </p:spPr>
          </p:pic>
          <p:pic>
            <p:nvPicPr>
              <p:cNvPr id="49" name="Picture 3"/>
              <p:cNvPicPr>
                <a:picLocks noChangeAspect="1" noChangeArrowheads="1"/>
              </p:cNvPicPr>
              <p:nvPr/>
            </p:nvPicPr>
            <p:blipFill>
              <a:blip r:embed="rId4"/>
              <a:srcRect l="30519" t="15354" r="36999" b="13921"/>
              <a:stretch>
                <a:fillRect/>
              </a:stretch>
            </p:blipFill>
            <p:spPr bwMode="auto">
              <a:xfrm>
                <a:off x="6112851" y="3520691"/>
                <a:ext cx="373789" cy="433367"/>
              </a:xfrm>
              <a:prstGeom prst="rect">
                <a:avLst/>
              </a:prstGeom>
              <a:noFill/>
              <a:ln w="9525">
                <a:noFill/>
                <a:miter lim="800000"/>
                <a:headEnd/>
                <a:tailEnd/>
              </a:ln>
              <a:effectLst/>
            </p:spPr>
          </p:pic>
          <p:pic>
            <p:nvPicPr>
              <p:cNvPr id="50" name="Picture 7"/>
              <p:cNvPicPr>
                <a:picLocks noChangeAspect="1" noChangeArrowheads="1"/>
              </p:cNvPicPr>
              <p:nvPr/>
            </p:nvPicPr>
            <p:blipFill>
              <a:blip r:embed="rId6"/>
              <a:srcRect/>
              <a:stretch>
                <a:fillRect/>
              </a:stretch>
            </p:blipFill>
            <p:spPr bwMode="auto">
              <a:xfrm>
                <a:off x="5966505" y="1643208"/>
                <a:ext cx="709351" cy="709351"/>
              </a:xfrm>
              <a:prstGeom prst="rect">
                <a:avLst/>
              </a:prstGeom>
              <a:noFill/>
              <a:ln w="9525">
                <a:noFill/>
                <a:miter lim="800000"/>
                <a:headEnd/>
                <a:tailEnd/>
              </a:ln>
              <a:effectLst/>
            </p:spPr>
          </p:pic>
          <p:pic>
            <p:nvPicPr>
              <p:cNvPr id="51" name="Picture 7"/>
              <p:cNvPicPr>
                <a:picLocks noChangeAspect="1" noChangeArrowheads="1"/>
              </p:cNvPicPr>
              <p:nvPr/>
            </p:nvPicPr>
            <p:blipFill>
              <a:blip r:embed="rId6"/>
              <a:srcRect/>
              <a:stretch>
                <a:fillRect/>
              </a:stretch>
            </p:blipFill>
            <p:spPr bwMode="auto">
              <a:xfrm>
                <a:off x="7286867" y="3708804"/>
                <a:ext cx="709351" cy="709351"/>
              </a:xfrm>
              <a:prstGeom prst="rect">
                <a:avLst/>
              </a:prstGeom>
              <a:noFill/>
              <a:ln w="9525">
                <a:noFill/>
                <a:miter lim="800000"/>
                <a:headEnd/>
                <a:tailEnd/>
              </a:ln>
              <a:effectLst/>
            </p:spPr>
          </p:pic>
          <p:pic>
            <p:nvPicPr>
              <p:cNvPr id="52" name="Picture 7"/>
              <p:cNvPicPr>
                <a:picLocks noChangeAspect="1" noChangeArrowheads="1"/>
              </p:cNvPicPr>
              <p:nvPr/>
            </p:nvPicPr>
            <p:blipFill>
              <a:blip r:embed="rId6"/>
              <a:srcRect/>
              <a:stretch>
                <a:fillRect/>
              </a:stretch>
            </p:blipFill>
            <p:spPr bwMode="auto">
              <a:xfrm>
                <a:off x="6933513" y="2257361"/>
                <a:ext cx="348930" cy="348930"/>
              </a:xfrm>
              <a:prstGeom prst="rect">
                <a:avLst/>
              </a:prstGeom>
              <a:noFill/>
              <a:ln w="9525">
                <a:noFill/>
                <a:miter lim="800000"/>
                <a:headEnd/>
                <a:tailEnd/>
              </a:ln>
              <a:effectLst/>
            </p:spPr>
          </p:pic>
          <p:pic>
            <p:nvPicPr>
              <p:cNvPr id="53" name="Picture 7"/>
              <p:cNvPicPr>
                <a:picLocks noChangeAspect="1" noChangeArrowheads="1"/>
              </p:cNvPicPr>
              <p:nvPr/>
            </p:nvPicPr>
            <p:blipFill>
              <a:blip r:embed="rId6"/>
              <a:srcRect/>
              <a:stretch>
                <a:fillRect/>
              </a:stretch>
            </p:blipFill>
            <p:spPr bwMode="auto">
              <a:xfrm>
                <a:off x="6481322" y="3858729"/>
                <a:ext cx="348930" cy="348930"/>
              </a:xfrm>
              <a:prstGeom prst="rect">
                <a:avLst/>
              </a:prstGeom>
              <a:noFill/>
              <a:ln w="9525">
                <a:noFill/>
                <a:miter lim="800000"/>
                <a:headEnd/>
                <a:tailEnd/>
              </a:ln>
              <a:effectLst/>
            </p:spPr>
          </p:pic>
          <p:pic>
            <p:nvPicPr>
              <p:cNvPr id="54" name="Picture 7"/>
              <p:cNvPicPr>
                <a:picLocks noChangeAspect="1" noChangeArrowheads="1"/>
              </p:cNvPicPr>
              <p:nvPr/>
            </p:nvPicPr>
            <p:blipFill>
              <a:blip r:embed="rId6"/>
              <a:srcRect/>
              <a:stretch>
                <a:fillRect/>
              </a:stretch>
            </p:blipFill>
            <p:spPr bwMode="auto">
              <a:xfrm>
                <a:off x="5702575" y="3509799"/>
                <a:ext cx="348930" cy="348930"/>
              </a:xfrm>
              <a:prstGeom prst="rect">
                <a:avLst/>
              </a:prstGeom>
              <a:noFill/>
              <a:ln w="9525">
                <a:noFill/>
                <a:miter lim="800000"/>
                <a:headEnd/>
                <a:tailEnd/>
              </a:ln>
              <a:effectLst/>
            </p:spPr>
          </p:pic>
          <p:pic>
            <p:nvPicPr>
              <p:cNvPr id="55" name="Picture 7"/>
              <p:cNvPicPr>
                <a:picLocks noChangeAspect="1" noChangeArrowheads="1"/>
              </p:cNvPicPr>
              <p:nvPr/>
            </p:nvPicPr>
            <p:blipFill>
              <a:blip r:embed="rId6"/>
              <a:srcRect/>
              <a:stretch>
                <a:fillRect/>
              </a:stretch>
            </p:blipFill>
            <p:spPr bwMode="auto">
              <a:xfrm>
                <a:off x="7821753" y="2005552"/>
                <a:ext cx="348930" cy="348930"/>
              </a:xfrm>
              <a:prstGeom prst="rect">
                <a:avLst/>
              </a:prstGeom>
              <a:noFill/>
              <a:ln w="9525">
                <a:noFill/>
                <a:miter lim="800000"/>
                <a:headEnd/>
                <a:tailEnd/>
              </a:ln>
              <a:effectLst/>
            </p:spPr>
          </p:pic>
          <p:pic>
            <p:nvPicPr>
              <p:cNvPr id="56" name="Picture 7"/>
              <p:cNvPicPr>
                <a:picLocks noChangeAspect="1" noChangeArrowheads="1"/>
              </p:cNvPicPr>
              <p:nvPr/>
            </p:nvPicPr>
            <p:blipFill>
              <a:blip r:embed="rId6"/>
              <a:srcRect/>
              <a:stretch>
                <a:fillRect/>
              </a:stretch>
            </p:blipFill>
            <p:spPr bwMode="auto">
              <a:xfrm>
                <a:off x="7613732" y="2459031"/>
                <a:ext cx="348930" cy="348930"/>
              </a:xfrm>
              <a:prstGeom prst="rect">
                <a:avLst/>
              </a:prstGeom>
              <a:noFill/>
              <a:ln w="9525">
                <a:noFill/>
                <a:miter lim="800000"/>
                <a:headEnd/>
                <a:tailEnd/>
              </a:ln>
              <a:effectLst/>
            </p:spPr>
          </p:pic>
          <p:pic>
            <p:nvPicPr>
              <p:cNvPr id="57" name="Picture 3"/>
              <p:cNvPicPr>
                <a:picLocks noChangeAspect="1" noChangeArrowheads="1"/>
              </p:cNvPicPr>
              <p:nvPr/>
            </p:nvPicPr>
            <p:blipFill>
              <a:blip r:embed="rId4"/>
              <a:srcRect l="30519" t="15354" r="36999" b="13921"/>
              <a:stretch>
                <a:fillRect/>
              </a:stretch>
            </p:blipFill>
            <p:spPr bwMode="auto">
              <a:xfrm>
                <a:off x="7610836" y="2180192"/>
                <a:ext cx="161201" cy="186895"/>
              </a:xfrm>
              <a:prstGeom prst="rect">
                <a:avLst/>
              </a:prstGeom>
              <a:noFill/>
              <a:ln w="9525">
                <a:noFill/>
                <a:miter lim="800000"/>
                <a:headEnd/>
                <a:tailEnd/>
              </a:ln>
              <a:effectLst/>
            </p:spPr>
          </p:pic>
          <p:pic>
            <p:nvPicPr>
              <p:cNvPr id="58" name="Picture 7"/>
              <p:cNvPicPr>
                <a:picLocks noChangeAspect="1" noChangeArrowheads="1"/>
              </p:cNvPicPr>
              <p:nvPr/>
            </p:nvPicPr>
            <p:blipFill>
              <a:blip r:embed="rId6"/>
              <a:srcRect/>
              <a:stretch>
                <a:fillRect/>
              </a:stretch>
            </p:blipFill>
            <p:spPr bwMode="auto">
              <a:xfrm>
                <a:off x="6830252" y="3043772"/>
                <a:ext cx="348930" cy="348930"/>
              </a:xfrm>
              <a:prstGeom prst="rect">
                <a:avLst/>
              </a:prstGeom>
              <a:noFill/>
              <a:ln w="9525">
                <a:noFill/>
                <a:miter lim="800000"/>
                <a:headEnd/>
                <a:tailEnd/>
              </a:ln>
              <a:effectLst/>
            </p:spPr>
          </p:pic>
          <p:pic>
            <p:nvPicPr>
              <p:cNvPr id="59" name="Picture 3"/>
              <p:cNvPicPr>
                <a:picLocks noChangeAspect="1" noChangeArrowheads="1"/>
              </p:cNvPicPr>
              <p:nvPr/>
            </p:nvPicPr>
            <p:blipFill>
              <a:blip r:embed="rId4"/>
              <a:srcRect l="30519" t="15354" r="36999" b="13921"/>
              <a:stretch>
                <a:fillRect/>
              </a:stretch>
            </p:blipFill>
            <p:spPr bwMode="auto">
              <a:xfrm>
                <a:off x="5680474" y="2705115"/>
                <a:ext cx="161201" cy="186895"/>
              </a:xfrm>
              <a:prstGeom prst="rect">
                <a:avLst/>
              </a:prstGeom>
              <a:noFill/>
              <a:ln w="9525">
                <a:noFill/>
                <a:miter lim="800000"/>
                <a:headEnd/>
                <a:tailEnd/>
              </a:ln>
              <a:effectLst/>
            </p:spPr>
          </p:pic>
          <p:pic>
            <p:nvPicPr>
              <p:cNvPr id="66" name="Picture 3"/>
              <p:cNvPicPr>
                <a:picLocks noChangeAspect="1" noChangeArrowheads="1"/>
              </p:cNvPicPr>
              <p:nvPr/>
            </p:nvPicPr>
            <p:blipFill>
              <a:blip r:embed="rId4"/>
              <a:srcRect l="30519" t="15354" r="36999" b="13921"/>
              <a:stretch>
                <a:fillRect/>
              </a:stretch>
            </p:blipFill>
            <p:spPr bwMode="auto">
              <a:xfrm>
                <a:off x="7962662" y="3451563"/>
                <a:ext cx="161201" cy="186895"/>
              </a:xfrm>
              <a:prstGeom prst="rect">
                <a:avLst/>
              </a:prstGeom>
              <a:noFill/>
              <a:ln w="9525">
                <a:noFill/>
                <a:miter lim="800000"/>
                <a:headEnd/>
                <a:tailEnd/>
              </a:ln>
              <a:effectLst/>
            </p:spPr>
          </p:pic>
          <p:pic>
            <p:nvPicPr>
              <p:cNvPr id="67" name="Picture 7"/>
              <p:cNvPicPr>
                <a:picLocks noChangeAspect="1" noChangeArrowheads="1"/>
              </p:cNvPicPr>
              <p:nvPr/>
            </p:nvPicPr>
            <p:blipFill>
              <a:blip r:embed="rId6"/>
              <a:srcRect/>
              <a:stretch>
                <a:fillRect/>
              </a:stretch>
            </p:blipFill>
            <p:spPr bwMode="auto">
              <a:xfrm>
                <a:off x="7996218" y="2557830"/>
                <a:ext cx="709351" cy="709351"/>
              </a:xfrm>
              <a:prstGeom prst="rect">
                <a:avLst/>
              </a:prstGeom>
              <a:noFill/>
              <a:ln w="9525">
                <a:noFill/>
                <a:miter lim="800000"/>
                <a:headEnd/>
                <a:tailEnd/>
              </a:ln>
              <a:effectLst/>
            </p:spPr>
          </p:pic>
          <p:pic>
            <p:nvPicPr>
              <p:cNvPr id="68" name="Picture 6"/>
              <p:cNvPicPr>
                <a:picLocks noChangeAspect="1" noChangeArrowheads="1"/>
              </p:cNvPicPr>
              <p:nvPr/>
            </p:nvPicPr>
            <p:blipFill>
              <a:blip r:embed="rId5"/>
              <a:srcRect/>
              <a:stretch>
                <a:fillRect/>
              </a:stretch>
            </p:blipFill>
            <p:spPr bwMode="auto">
              <a:xfrm>
                <a:off x="8123863" y="3570195"/>
                <a:ext cx="373789" cy="373789"/>
              </a:xfrm>
              <a:prstGeom prst="rect">
                <a:avLst/>
              </a:prstGeom>
              <a:noFill/>
              <a:ln w="9525">
                <a:noFill/>
                <a:miter lim="800000"/>
                <a:headEnd/>
                <a:tailEnd/>
              </a:ln>
              <a:effec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1080p-hd-computer-monitor.jpg"/>
          <p:cNvPicPr>
            <a:picLocks noChangeAspect="1"/>
          </p:cNvPicPr>
          <p:nvPr/>
        </p:nvPicPr>
        <p:blipFill>
          <a:blip r:embed="rId3"/>
          <a:stretch>
            <a:fillRect/>
          </a:stretch>
        </p:blipFill>
        <p:spPr>
          <a:xfrm>
            <a:off x="491797" y="1600200"/>
            <a:ext cx="4537403" cy="3912985"/>
          </a:xfrm>
          <a:prstGeom prst="rect">
            <a:avLst/>
          </a:prstGeom>
        </p:spPr>
      </p:pic>
      <p:sp>
        <p:nvSpPr>
          <p:cNvPr id="13" name="Rectangle 12"/>
          <p:cNvSpPr/>
          <p:nvPr/>
        </p:nvSpPr>
        <p:spPr>
          <a:xfrm>
            <a:off x="4800602" y="2829342"/>
            <a:ext cx="1828798" cy="2123658"/>
          </a:xfrm>
          <a:prstGeom prst="rect">
            <a:avLst/>
          </a:prstGeom>
        </p:spPr>
        <p:txBody>
          <a:bodyPr wrap="square">
            <a:spAutoFit/>
          </a:bodyPr>
          <a:lstStyle/>
          <a:p>
            <a:pPr algn="r"/>
            <a:r>
              <a:rPr lang="en-US" sz="2200" dirty="0" smtClean="0">
                <a:solidFill>
                  <a:schemeClr val="accent1">
                    <a:lumMod val="50000"/>
                  </a:schemeClr>
                </a:solidFill>
                <a:latin typeface="Arial"/>
                <a:cs typeface="Arial"/>
              </a:rPr>
              <a:t>37,500</a:t>
            </a:r>
            <a:r>
              <a:rPr lang="en-US" sz="2200" dirty="0" smtClean="0">
                <a:solidFill>
                  <a:srgbClr val="009DE0"/>
                </a:solidFill>
                <a:latin typeface="Arial"/>
                <a:cs typeface="Arial"/>
              </a:rPr>
              <a:t>	</a:t>
            </a:r>
          </a:p>
          <a:p>
            <a:pPr algn="r"/>
            <a:r>
              <a:rPr lang="en-US" sz="2200" dirty="0" smtClean="0">
                <a:solidFill>
                  <a:srgbClr val="1F497D"/>
                </a:solidFill>
                <a:latin typeface="Arial"/>
                <a:cs typeface="Arial"/>
              </a:rPr>
              <a:t>605,000</a:t>
            </a:r>
          </a:p>
          <a:p>
            <a:pPr algn="r"/>
            <a:r>
              <a:rPr lang="en-US" sz="2200" dirty="0" smtClean="0">
                <a:solidFill>
                  <a:srgbClr val="1F497D"/>
                </a:solidFill>
                <a:latin typeface="Arial"/>
                <a:cs typeface="Arial"/>
              </a:rPr>
              <a:t>	156</a:t>
            </a:r>
          </a:p>
          <a:p>
            <a:pPr algn="r"/>
            <a:r>
              <a:rPr lang="en-US" sz="2200" dirty="0" smtClean="0">
                <a:solidFill>
                  <a:srgbClr val="1F497D"/>
                </a:solidFill>
                <a:latin typeface="Arial"/>
                <a:cs typeface="Arial"/>
              </a:rPr>
              <a:t>993</a:t>
            </a:r>
          </a:p>
          <a:p>
            <a:pPr algn="r"/>
            <a:r>
              <a:rPr lang="en-US" sz="2200" dirty="0" smtClean="0">
                <a:solidFill>
                  <a:srgbClr val="1F497D"/>
                </a:solidFill>
                <a:latin typeface="Arial"/>
                <a:cs typeface="Arial"/>
              </a:rPr>
              <a:t>168,000</a:t>
            </a:r>
            <a:endParaRPr lang="en-US" sz="2200" dirty="0" smtClean="0">
              <a:solidFill>
                <a:srgbClr val="1F497D"/>
              </a:solidFill>
              <a:latin typeface="Arial"/>
              <a:cs typeface="Arial"/>
            </a:endParaRPr>
          </a:p>
          <a:p>
            <a:pPr algn="r"/>
            <a:r>
              <a:rPr lang="en-US" sz="2200" dirty="0" smtClean="0">
                <a:solidFill>
                  <a:srgbClr val="1F497D"/>
                </a:solidFill>
                <a:latin typeface="Arial"/>
                <a:cs typeface="Arial"/>
              </a:rPr>
              <a:t>1583</a:t>
            </a:r>
          </a:p>
        </p:txBody>
      </p:sp>
      <p:sp>
        <p:nvSpPr>
          <p:cNvPr id="14" name="Rectangle 13"/>
          <p:cNvSpPr/>
          <p:nvPr/>
        </p:nvSpPr>
        <p:spPr>
          <a:xfrm>
            <a:off x="6629400" y="2829342"/>
            <a:ext cx="3522845" cy="2123658"/>
          </a:xfrm>
          <a:prstGeom prst="rect">
            <a:avLst/>
          </a:prstGeom>
        </p:spPr>
        <p:txBody>
          <a:bodyPr wrap="square">
            <a:spAutoFit/>
          </a:bodyPr>
          <a:lstStyle/>
          <a:p>
            <a:pPr>
              <a:tabLst>
                <a:tab pos="1371600" algn="r"/>
              </a:tabLst>
            </a:pPr>
            <a:r>
              <a:rPr lang="en-US" sz="2200" dirty="0" smtClean="0">
                <a:latin typeface="Arial"/>
                <a:cs typeface="Arial"/>
              </a:rPr>
              <a:t>Users</a:t>
            </a:r>
          </a:p>
          <a:p>
            <a:pPr>
              <a:tabLst>
                <a:tab pos="1371600" algn="r"/>
              </a:tabLst>
            </a:pPr>
            <a:r>
              <a:rPr lang="en-US" sz="2200" dirty="0" smtClean="0">
                <a:latin typeface="Arial"/>
                <a:cs typeface="Arial"/>
              </a:rPr>
              <a:t>Products</a:t>
            </a:r>
          </a:p>
          <a:p>
            <a:pPr>
              <a:tabLst>
                <a:tab pos="1371600" algn="r"/>
              </a:tabLst>
            </a:pPr>
            <a:r>
              <a:rPr lang="en-US" sz="2200" dirty="0" smtClean="0">
                <a:latin typeface="Arial"/>
                <a:cs typeface="Arial"/>
              </a:rPr>
              <a:t>Suppliers</a:t>
            </a:r>
          </a:p>
          <a:p>
            <a:pPr>
              <a:tabLst>
                <a:tab pos="1371600" algn="r"/>
              </a:tabLst>
            </a:pPr>
            <a:r>
              <a:rPr lang="en-US" sz="2200" dirty="0" smtClean="0">
                <a:latin typeface="Arial"/>
                <a:cs typeface="Arial"/>
              </a:rPr>
              <a:t>Distributors</a:t>
            </a:r>
          </a:p>
          <a:p>
            <a:pPr>
              <a:tabLst>
                <a:tab pos="1371600" algn="r"/>
              </a:tabLst>
            </a:pPr>
            <a:r>
              <a:rPr lang="en-US" sz="2200" dirty="0" smtClean="0">
                <a:latin typeface="Arial"/>
                <a:cs typeface="Arial"/>
              </a:rPr>
              <a:t>Product Citations</a:t>
            </a:r>
          </a:p>
          <a:p>
            <a:pPr>
              <a:tabLst>
                <a:tab pos="1371600" algn="r"/>
              </a:tabLst>
            </a:pPr>
            <a:r>
              <a:rPr lang="en-US" sz="2200" dirty="0" smtClean="0">
                <a:latin typeface="Arial"/>
                <a:cs typeface="Arial"/>
              </a:rPr>
              <a:t>Reviews</a:t>
            </a:r>
          </a:p>
        </p:txBody>
      </p:sp>
      <p:sp>
        <p:nvSpPr>
          <p:cNvPr id="20" name="Rectangle 19"/>
          <p:cNvSpPr/>
          <p:nvPr/>
        </p:nvSpPr>
        <p:spPr>
          <a:xfrm>
            <a:off x="5927739" y="1661845"/>
            <a:ext cx="1997061" cy="461665"/>
          </a:xfrm>
          <a:prstGeom prst="rect">
            <a:avLst/>
          </a:prstGeom>
        </p:spPr>
        <p:txBody>
          <a:bodyPr wrap="none">
            <a:spAutoFit/>
          </a:bodyPr>
          <a:lstStyle/>
          <a:p>
            <a:r>
              <a:rPr lang="en-US" sz="2400" b="1" u="sng" dirty="0" smtClean="0">
                <a:latin typeface="Arial"/>
                <a:cs typeface="Arial"/>
              </a:rPr>
              <a:t>Site Content</a:t>
            </a:r>
            <a:endParaRPr lang="en-US" sz="2400" b="1" u="sng" dirty="0"/>
          </a:p>
        </p:txBody>
      </p:sp>
      <p:pic>
        <p:nvPicPr>
          <p:cNvPr id="21" name="Picture 20" descr="Picture 329.png"/>
          <p:cNvPicPr>
            <a:picLocks noChangeAspect="1"/>
          </p:cNvPicPr>
          <p:nvPr/>
        </p:nvPicPr>
        <p:blipFill>
          <a:blip r:embed="rId4"/>
          <a:srcRect b="15060"/>
          <a:stretch>
            <a:fillRect/>
          </a:stretch>
        </p:blipFill>
        <p:spPr>
          <a:xfrm>
            <a:off x="762000" y="1892678"/>
            <a:ext cx="4038600" cy="2603122"/>
          </a:xfrm>
          <a:prstGeom prst="rect">
            <a:avLst/>
          </a:prstGeom>
        </p:spPr>
      </p:pic>
      <p:sp>
        <p:nvSpPr>
          <p:cNvPr id="22"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mj-lt"/>
                <a:ea typeface="+mj-ea"/>
                <a:cs typeface="+mj-cs"/>
              </a:rPr>
              <a:t> </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23" name="Title 3"/>
          <p:cNvSpPr txBox="1">
            <a:spLocks/>
          </p:cNvSpPr>
          <p:nvPr/>
        </p:nvSpPr>
        <p:spPr>
          <a:xfrm>
            <a:off x="304800" y="304800"/>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bg1"/>
                </a:solidFill>
                <a:latin typeface="+mj-lt"/>
                <a:ea typeface="+mj-ea"/>
                <a:cs typeface="+mj-cs"/>
              </a:rPr>
              <a:t>Community driven growth</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24" name="TextBox 23"/>
          <p:cNvSpPr txBox="1"/>
          <p:nvPr/>
        </p:nvSpPr>
        <p:spPr>
          <a:xfrm>
            <a:off x="5410200" y="5939135"/>
            <a:ext cx="3429000" cy="461665"/>
          </a:xfrm>
          <a:prstGeom prst="rect">
            <a:avLst/>
          </a:prstGeom>
          <a:noFill/>
        </p:spPr>
        <p:txBody>
          <a:bodyPr wrap="square" rtlCol="0">
            <a:spAutoFit/>
          </a:bodyPr>
          <a:lstStyle/>
          <a:p>
            <a:r>
              <a:rPr lang="en-US" sz="2400" b="1" dirty="0" smtClean="0"/>
              <a:t>Contribution Rate: </a:t>
            </a:r>
            <a:r>
              <a:rPr lang="en-US" sz="2400" dirty="0" smtClean="0"/>
              <a:t>5.84%</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1-10-20 at 7.17.52 PM.png"/>
          <p:cNvPicPr>
            <a:picLocks noChangeAspect="1"/>
          </p:cNvPicPr>
          <p:nvPr/>
        </p:nvPicPr>
        <p:blipFill>
          <a:blip r:embed="rId2"/>
          <a:stretch>
            <a:fillRect/>
          </a:stretch>
        </p:blipFill>
        <p:spPr>
          <a:xfrm>
            <a:off x="457200" y="1295400"/>
            <a:ext cx="7924800" cy="5316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noProof="0" dirty="0" smtClean="0">
                <a:solidFill>
                  <a:schemeClr val="bg1"/>
                </a:solidFill>
                <a:latin typeface="+mj-lt"/>
                <a:ea typeface="+mj-ea"/>
                <a:cs typeface="+mj-cs"/>
              </a:rPr>
              <a:t>Product Listings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6400800" y="1905000"/>
            <a:ext cx="210312" cy="153888"/>
          </a:xfrm>
          <a:prstGeom prst="rect">
            <a:avLst/>
          </a:prstGeom>
          <a:solidFill>
            <a:srgbClr val="EFEFEF"/>
          </a:solidFill>
        </p:spPr>
        <p:txBody>
          <a:bodyPr wrap="square" lIns="0" tIns="0" rIns="0" bIns="0" rtlCol="0" anchor="t">
            <a:spAutoFit/>
          </a:bodyPr>
          <a:lstStyle/>
          <a:p>
            <a:r>
              <a:rPr lang="en-US" sz="1000" dirty="0" smtClean="0">
                <a:solidFill>
                  <a:schemeClr val="tx1">
                    <a:lumMod val="50000"/>
                    <a:lumOff val="50000"/>
                  </a:schemeClr>
                </a:solidFill>
              </a:rPr>
              <a:t>(6)</a:t>
            </a:r>
            <a:endParaRPr lang="en-US" sz="1000" dirty="0">
              <a:solidFill>
                <a:schemeClr val="tx1">
                  <a:lumMod val="50000"/>
                  <a:lumOff val="50000"/>
                </a:schemeClr>
              </a:solidFill>
            </a:endParaRPr>
          </a:p>
        </p:txBody>
      </p:sp>
      <p:sp>
        <p:nvSpPr>
          <p:cNvPr id="6" name="TextBox 5"/>
          <p:cNvSpPr txBox="1"/>
          <p:nvPr/>
        </p:nvSpPr>
        <p:spPr>
          <a:xfrm>
            <a:off x="7239000" y="1905000"/>
            <a:ext cx="210312" cy="153888"/>
          </a:xfrm>
          <a:prstGeom prst="rect">
            <a:avLst/>
          </a:prstGeom>
          <a:solidFill>
            <a:srgbClr val="EFEFEF"/>
          </a:solidFill>
        </p:spPr>
        <p:txBody>
          <a:bodyPr wrap="square" lIns="0" tIns="0" rIns="0" bIns="0" rtlCol="0" anchor="t">
            <a:spAutoFit/>
          </a:bodyPr>
          <a:lstStyle/>
          <a:p>
            <a:r>
              <a:rPr lang="en-US" sz="1000" dirty="0" smtClean="0">
                <a:solidFill>
                  <a:schemeClr val="tx1">
                    <a:lumMod val="50000"/>
                    <a:lumOff val="50000"/>
                  </a:schemeClr>
                </a:solidFill>
              </a:rPr>
              <a:t> (1)</a:t>
            </a:r>
            <a:endParaRPr lang="en-US" sz="10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Reviews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Picture 511.png"/>
          <p:cNvPicPr>
            <a:picLocks noChangeAspect="1"/>
          </p:cNvPicPr>
          <p:nvPr/>
        </p:nvPicPr>
        <p:blipFill>
          <a:blip r:embed="rId2"/>
          <a:stretch>
            <a:fillRect/>
          </a:stretch>
        </p:blipFill>
        <p:spPr>
          <a:xfrm>
            <a:off x="203202" y="1447800"/>
            <a:ext cx="2484238" cy="3691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Picture 511.png"/>
          <p:cNvPicPr>
            <a:picLocks noChangeAspect="1"/>
          </p:cNvPicPr>
          <p:nvPr/>
        </p:nvPicPr>
        <p:blipFill>
          <a:blip r:embed="rId2"/>
          <a:srcRect t="6051" b="42209"/>
          <a:stretch>
            <a:fillRect/>
          </a:stretch>
        </p:blipFill>
        <p:spPr>
          <a:xfrm>
            <a:off x="3388034" y="1524000"/>
            <a:ext cx="5451166"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Connector 7"/>
          <p:cNvCxnSpPr/>
          <p:nvPr/>
        </p:nvCxnSpPr>
        <p:spPr>
          <a:xfrm>
            <a:off x="2687440" y="2895600"/>
            <a:ext cx="665360" cy="457200"/>
          </a:xfrm>
          <a:prstGeom prst="line">
            <a:avLst/>
          </a:prstGeom>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876800" y="6095999"/>
            <a:ext cx="2920998" cy="569387"/>
          </a:xfrm>
          <a:prstGeom prst="rect">
            <a:avLst/>
          </a:prstGeom>
          <a:noFill/>
        </p:spPr>
        <p:txBody>
          <a:bodyPr wrap="square" rtlCol="0">
            <a:spAutoFit/>
          </a:bodyPr>
          <a:lstStyle/>
          <a:p>
            <a:r>
              <a:rPr lang="en-US" sz="3100" b="1" dirty="0" smtClean="0"/>
              <a:t>1573 Reviews</a:t>
            </a:r>
            <a:endParaRPr lang="en-US" sz="31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0089EB"/>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3657600" y="4800600"/>
            <a:ext cx="8229600" cy="72887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5000" b="1" dirty="0" smtClean="0">
                <a:solidFill>
                  <a:schemeClr val="bg1"/>
                </a:solidFill>
                <a:latin typeface="+mj-lt"/>
                <a:ea typeface="+mj-ea"/>
                <a:cs typeface="+mj-cs"/>
              </a:rPr>
              <a:t>What I learned…</a:t>
            </a:r>
            <a:endParaRPr kumimoji="0" lang="en-US" sz="5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0089EB"/>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2286000" y="4800600"/>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Advice/Lessons Learned</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TextBox 3"/>
          <p:cNvSpPr txBox="1"/>
          <p:nvPr/>
        </p:nvSpPr>
        <p:spPr>
          <a:xfrm>
            <a:off x="381000" y="1600200"/>
            <a:ext cx="8229600" cy="830997"/>
          </a:xfrm>
          <a:prstGeom prst="rect">
            <a:avLst/>
          </a:prstGeom>
          <a:noFill/>
        </p:spPr>
        <p:txBody>
          <a:bodyPr wrap="square" rtlCol="0">
            <a:spAutoFit/>
          </a:bodyPr>
          <a:lstStyle/>
          <a:p>
            <a:r>
              <a:rPr lang="en-US" sz="2400" dirty="0" smtClean="0"/>
              <a:t>Don’t let anyone tell you that its impossible.</a:t>
            </a:r>
          </a:p>
          <a:p>
            <a:endParaRPr lang="en-US" sz="2400" dirty="0" smtClean="0"/>
          </a:p>
        </p:txBody>
      </p:sp>
      <p:sp>
        <p:nvSpPr>
          <p:cNvPr id="5" name="TextBox 4"/>
          <p:cNvSpPr txBox="1"/>
          <p:nvPr/>
        </p:nvSpPr>
        <p:spPr>
          <a:xfrm>
            <a:off x="381000" y="2362200"/>
            <a:ext cx="8229600" cy="830997"/>
          </a:xfrm>
          <a:prstGeom prst="rect">
            <a:avLst/>
          </a:prstGeom>
          <a:noFill/>
        </p:spPr>
        <p:txBody>
          <a:bodyPr wrap="square" rtlCol="0">
            <a:spAutoFit/>
          </a:bodyPr>
          <a:lstStyle/>
          <a:p>
            <a:r>
              <a:rPr lang="en-US" sz="2400" dirty="0" smtClean="0"/>
              <a:t>Don’t build your business model in a vacuum.</a:t>
            </a:r>
          </a:p>
          <a:p>
            <a:endParaRPr lang="en-US" sz="2400" dirty="0" smtClean="0"/>
          </a:p>
        </p:txBody>
      </p:sp>
      <p:sp>
        <p:nvSpPr>
          <p:cNvPr id="7" name="TextBox 6"/>
          <p:cNvSpPr txBox="1"/>
          <p:nvPr/>
        </p:nvSpPr>
        <p:spPr>
          <a:xfrm>
            <a:off x="381000" y="3200400"/>
            <a:ext cx="8229600" cy="1200328"/>
          </a:xfrm>
          <a:prstGeom prst="rect">
            <a:avLst/>
          </a:prstGeom>
          <a:noFill/>
        </p:spPr>
        <p:txBody>
          <a:bodyPr wrap="square" rtlCol="0">
            <a:spAutoFit/>
          </a:bodyPr>
          <a:lstStyle/>
          <a:p>
            <a:r>
              <a:rPr lang="en-US" sz="2400" dirty="0" smtClean="0"/>
              <a:t>You don’t look the same as you did when you were 3, 14, 29…..  Neither will your business model. </a:t>
            </a:r>
          </a:p>
          <a:p>
            <a:endParaRPr lang="en-US" sz="2400" dirty="0" smtClean="0"/>
          </a:p>
        </p:txBody>
      </p:sp>
      <p:sp>
        <p:nvSpPr>
          <p:cNvPr id="8" name="TextBox 7"/>
          <p:cNvSpPr txBox="1"/>
          <p:nvPr/>
        </p:nvSpPr>
        <p:spPr>
          <a:xfrm>
            <a:off x="381000" y="5410200"/>
            <a:ext cx="8051802" cy="738664"/>
          </a:xfrm>
          <a:prstGeom prst="rect">
            <a:avLst/>
          </a:prstGeom>
          <a:noFill/>
        </p:spPr>
        <p:txBody>
          <a:bodyPr wrap="square" rtlCol="0">
            <a:spAutoFit/>
          </a:bodyPr>
          <a:lstStyle/>
          <a:p>
            <a:r>
              <a:rPr lang="en-US" sz="2400" dirty="0" smtClean="0"/>
              <a:t>The right investment partners are out there. </a:t>
            </a:r>
          </a:p>
          <a:p>
            <a:endParaRPr lang="en-US" dirty="0"/>
          </a:p>
        </p:txBody>
      </p:sp>
      <p:sp>
        <p:nvSpPr>
          <p:cNvPr id="9" name="TextBox 8"/>
          <p:cNvSpPr txBox="1"/>
          <p:nvPr/>
        </p:nvSpPr>
        <p:spPr>
          <a:xfrm>
            <a:off x="381000" y="4267200"/>
            <a:ext cx="8382000" cy="1107996"/>
          </a:xfrm>
          <a:prstGeom prst="rect">
            <a:avLst/>
          </a:prstGeom>
          <a:noFill/>
        </p:spPr>
        <p:txBody>
          <a:bodyPr wrap="square" rtlCol="0">
            <a:spAutoFit/>
          </a:bodyPr>
          <a:lstStyle/>
          <a:p>
            <a:r>
              <a:rPr lang="en-US" sz="2400" dirty="0" smtClean="0"/>
              <a:t>Start-up “War wounds” build character and create a better product.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5"/>
          <p:cNvSpPr/>
          <p:nvPr/>
        </p:nvSpPr>
        <p:spPr>
          <a:xfrm>
            <a:off x="0" y="0"/>
            <a:ext cx="9144000" cy="167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13270" y="489317"/>
            <a:ext cx="8502130" cy="6009903"/>
            <a:chOff x="413270" y="489317"/>
            <a:chExt cx="8502130" cy="6009903"/>
          </a:xfrm>
        </p:grpSpPr>
        <p:pic>
          <p:nvPicPr>
            <p:cNvPr id="7" name="Picture 6" descr="Picture 515.png"/>
            <p:cNvPicPr>
              <a:picLocks noChangeAspect="1"/>
            </p:cNvPicPr>
            <p:nvPr/>
          </p:nvPicPr>
          <p:blipFill>
            <a:blip r:embed="rId3"/>
            <a:stretch>
              <a:fillRect/>
            </a:stretch>
          </p:blipFill>
          <p:spPr>
            <a:xfrm>
              <a:off x="413270" y="489317"/>
              <a:ext cx="8502130" cy="6009903"/>
            </a:xfrm>
            <a:prstGeom prst="rect">
              <a:avLst/>
            </a:prstGeom>
          </p:spPr>
        </p:pic>
        <p:sp>
          <p:nvSpPr>
            <p:cNvPr id="8" name="Rectangle 7"/>
            <p:cNvSpPr/>
            <p:nvPr/>
          </p:nvSpPr>
          <p:spPr>
            <a:xfrm>
              <a:off x="457200" y="489317"/>
              <a:ext cx="2209800" cy="9283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Group qwith border.jpg"/>
          <p:cNvPicPr>
            <a:picLocks noGrp="1" noChangeAspect="1"/>
          </p:cNvPicPr>
          <p:nvPr>
            <p:ph idx="1"/>
          </p:nvPr>
        </p:nvPicPr>
        <p:blipFill>
          <a:blip r:embed="rId3"/>
          <a:srcRect l="-11368" r="-11368"/>
          <a:stretch>
            <a:fillRect/>
          </a:stretch>
        </p:blipFill>
        <p:spPr>
          <a:xfrm>
            <a:off x="457200" y="1600200"/>
            <a:ext cx="8229600" cy="4572000"/>
          </a:xfrm>
        </p:spPr>
      </p:pic>
      <p:sp>
        <p:nvSpPr>
          <p:cNvPr id="6"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1DegreeBio Team</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3674534" y="0"/>
            <a:ext cx="5469466" cy="6858000"/>
          </a:xfrm>
          <a:prstGeom prst="rect">
            <a:avLst/>
          </a:prstGeom>
          <a:solidFill>
            <a:srgbClr val="0588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5" name="TextBox 4"/>
          <p:cNvSpPr txBox="1"/>
          <p:nvPr/>
        </p:nvSpPr>
        <p:spPr>
          <a:xfrm>
            <a:off x="4572000" y="2295683"/>
            <a:ext cx="4131733" cy="830997"/>
          </a:xfrm>
          <a:prstGeom prst="rect">
            <a:avLst/>
          </a:prstGeom>
          <a:noFill/>
        </p:spPr>
        <p:txBody>
          <a:bodyPr wrap="square" rtlCol="0">
            <a:spAutoFit/>
          </a:bodyPr>
          <a:lstStyle/>
          <a:p>
            <a:r>
              <a:rPr lang="en-US" sz="1600" b="1" dirty="0" smtClean="0">
                <a:solidFill>
                  <a:schemeClr val="bg1"/>
                </a:solidFill>
                <a:latin typeface="Arial"/>
                <a:cs typeface="Arial"/>
              </a:rPr>
              <a:t/>
            </a:r>
            <a:br>
              <a:rPr lang="en-US" sz="1600" b="1" dirty="0" smtClean="0">
                <a:solidFill>
                  <a:schemeClr val="bg1"/>
                </a:solidFill>
                <a:latin typeface="Arial"/>
                <a:cs typeface="Arial"/>
              </a:rPr>
            </a:br>
            <a:endParaRPr lang="en-US" sz="3200" b="1" dirty="0">
              <a:solidFill>
                <a:schemeClr val="bg1"/>
              </a:solidFill>
              <a:latin typeface="Arial"/>
              <a:cs typeface="Arial"/>
            </a:endParaRPr>
          </a:p>
        </p:txBody>
      </p:sp>
      <p:sp>
        <p:nvSpPr>
          <p:cNvPr id="6" name="Rectangle 5"/>
          <p:cNvSpPr/>
          <p:nvPr/>
        </p:nvSpPr>
        <p:spPr>
          <a:xfrm>
            <a:off x="3953938" y="3368225"/>
            <a:ext cx="4572000" cy="369332"/>
          </a:xfrm>
          <a:prstGeom prst="rect">
            <a:avLst/>
          </a:prstGeom>
        </p:spPr>
        <p:txBody>
          <a:bodyPr>
            <a:spAutoFit/>
          </a:bodyPr>
          <a:lstStyle/>
          <a:p>
            <a:r>
              <a:rPr lang="en-US" dirty="0" smtClean="0">
                <a:solidFill>
                  <a:schemeClr val="bg1"/>
                </a:solidFill>
                <a:latin typeface="Arial"/>
                <a:cs typeface="Arial"/>
              </a:rPr>
              <a:t>For More Information Contact</a:t>
            </a:r>
          </a:p>
        </p:txBody>
      </p:sp>
      <p:sp>
        <p:nvSpPr>
          <p:cNvPr id="13" name="Rectangle 12"/>
          <p:cNvSpPr/>
          <p:nvPr/>
        </p:nvSpPr>
        <p:spPr>
          <a:xfrm>
            <a:off x="3953938" y="2478212"/>
            <a:ext cx="4572000" cy="696344"/>
          </a:xfrm>
          <a:prstGeom prst="rect">
            <a:avLst/>
          </a:prstGeom>
        </p:spPr>
        <p:txBody>
          <a:bodyPr>
            <a:spAutoFit/>
          </a:bodyPr>
          <a:lstStyle/>
          <a:p>
            <a:pPr>
              <a:lnSpc>
                <a:spcPts val="4460"/>
              </a:lnSpc>
            </a:pPr>
            <a:r>
              <a:rPr lang="en-US" sz="4800" b="1" dirty="0" smtClean="0">
                <a:ln>
                  <a:solidFill>
                    <a:schemeClr val="accent1">
                      <a:lumMod val="75000"/>
                    </a:schemeClr>
                  </a:solidFill>
                </a:ln>
                <a:solidFill>
                  <a:schemeClr val="bg1"/>
                </a:solidFill>
                <a:latin typeface="Arial Black"/>
                <a:cs typeface="Arial Black"/>
              </a:rPr>
              <a:t>Thanks</a:t>
            </a:r>
            <a:endParaRPr lang="en-US" sz="4800" b="1" dirty="0">
              <a:ln>
                <a:solidFill>
                  <a:schemeClr val="accent1">
                    <a:lumMod val="75000"/>
                  </a:schemeClr>
                </a:solidFill>
              </a:ln>
              <a:solidFill>
                <a:schemeClr val="bg1"/>
              </a:solidFill>
              <a:latin typeface="Arial Black"/>
              <a:cs typeface="Arial Black"/>
            </a:endParaRPr>
          </a:p>
        </p:txBody>
      </p:sp>
      <p:sp>
        <p:nvSpPr>
          <p:cNvPr id="9" name="TextBox 8"/>
          <p:cNvSpPr txBox="1"/>
          <p:nvPr/>
        </p:nvSpPr>
        <p:spPr>
          <a:xfrm>
            <a:off x="3962411" y="3822222"/>
            <a:ext cx="2607732" cy="1723533"/>
          </a:xfrm>
          <a:prstGeom prst="rect">
            <a:avLst/>
          </a:prstGeom>
          <a:noFill/>
        </p:spPr>
        <p:txBody>
          <a:bodyPr wrap="square" lIns="91425" tIns="45712" rIns="91425" bIns="45712" rtlCol="0">
            <a:spAutoFit/>
          </a:bodyPr>
          <a:lstStyle/>
          <a:p>
            <a:pPr algn="l"/>
            <a:endParaRPr lang="en-US" sz="1200" dirty="0" smtClean="0">
              <a:solidFill>
                <a:srgbClr val="FFFFFF"/>
              </a:solidFill>
              <a:latin typeface="Arial"/>
              <a:cs typeface="Arial"/>
            </a:endParaRPr>
          </a:p>
          <a:p>
            <a:pPr algn="l"/>
            <a:r>
              <a:rPr lang="en-US" sz="1400" b="1" dirty="0" smtClean="0">
                <a:solidFill>
                  <a:srgbClr val="FFFFFF"/>
                </a:solidFill>
                <a:latin typeface="Arial"/>
                <a:cs typeface="Arial"/>
              </a:rPr>
              <a:t>Alexandra Hodgson</a:t>
            </a:r>
            <a:endParaRPr lang="en-US" sz="1400" dirty="0" smtClean="0">
              <a:solidFill>
                <a:srgbClr val="FFFFFF"/>
              </a:solidFill>
              <a:latin typeface="Arial"/>
              <a:cs typeface="Arial"/>
            </a:endParaRPr>
          </a:p>
          <a:p>
            <a:pPr algn="l"/>
            <a:endParaRPr lang="en-US" sz="1400" dirty="0" smtClean="0">
              <a:solidFill>
                <a:srgbClr val="FFFFFF"/>
              </a:solidFill>
              <a:latin typeface="Arial"/>
              <a:cs typeface="Arial"/>
            </a:endParaRPr>
          </a:p>
          <a:p>
            <a:pPr algn="l"/>
            <a:r>
              <a:rPr lang="en-US" sz="1400" dirty="0" smtClean="0">
                <a:solidFill>
                  <a:srgbClr val="FFFFFF"/>
                </a:solidFill>
                <a:latin typeface="Arial"/>
                <a:cs typeface="Arial"/>
              </a:rPr>
              <a:t>Tel: 647.981.2461</a:t>
            </a:r>
          </a:p>
          <a:p>
            <a:pPr algn="l"/>
            <a:r>
              <a:rPr lang="en-US" sz="1400" dirty="0" smtClean="0">
                <a:solidFill>
                  <a:srgbClr val="FFFFFF"/>
                </a:solidFill>
                <a:latin typeface="Arial"/>
                <a:cs typeface="Arial"/>
              </a:rPr>
              <a:t>Email: alex@1degreebio.org</a:t>
            </a:r>
          </a:p>
          <a:p>
            <a:pPr algn="l"/>
            <a:r>
              <a:rPr lang="en-US" sz="1400" dirty="0" smtClean="0">
                <a:solidFill>
                  <a:srgbClr val="FFFFFF"/>
                </a:solidFill>
                <a:latin typeface="Arial"/>
                <a:cs typeface="Arial"/>
              </a:rPr>
              <a:t>URL: </a:t>
            </a:r>
            <a:r>
              <a:rPr lang="en-US" sz="1400" dirty="0" smtClean="0">
                <a:solidFill>
                  <a:srgbClr val="FFFFFF"/>
                </a:solidFill>
                <a:latin typeface="Arial"/>
                <a:cs typeface="Arial"/>
              </a:rPr>
              <a:t>www1degreebio.org</a:t>
            </a:r>
            <a:endParaRPr lang="en-US" sz="1400" dirty="0" smtClean="0">
              <a:solidFill>
                <a:srgbClr val="FFFFFF"/>
              </a:solidFill>
              <a:latin typeface="Arial"/>
              <a:cs typeface="Arial"/>
            </a:endParaRPr>
          </a:p>
          <a:p>
            <a:endParaRPr lang="en-US" sz="1200" dirty="0" smtClean="0">
              <a:solidFill>
                <a:srgbClr val="FFFFFF"/>
              </a:solidFill>
              <a:latin typeface="Arial"/>
              <a:cs typeface="Arial"/>
            </a:endParaRPr>
          </a:p>
          <a:p>
            <a:endParaRPr lang="en-US" sz="1200" dirty="0" smtClean="0">
              <a:solidFill>
                <a:srgbClr val="FFFFFF"/>
              </a:solidFill>
              <a:latin typeface="Arial"/>
              <a:cs typeface="Arial"/>
            </a:endParaRPr>
          </a:p>
        </p:txBody>
      </p:sp>
      <p:pic>
        <p:nvPicPr>
          <p:cNvPr id="12" name="Picture 11" descr="1degreebiomed.png"/>
          <p:cNvPicPr>
            <a:picLocks noChangeAspect="1"/>
          </p:cNvPicPr>
          <p:nvPr/>
        </p:nvPicPr>
        <p:blipFill>
          <a:blip r:embed="rId3"/>
          <a:stretch>
            <a:fillRect/>
          </a:stretch>
        </p:blipFill>
        <p:spPr>
          <a:xfrm>
            <a:off x="355598" y="2341805"/>
            <a:ext cx="2844801" cy="1665502"/>
          </a:xfrm>
          <a:prstGeom prst="rect">
            <a:avLst/>
          </a:prstGeom>
        </p:spPr>
      </p:pic>
      <p:sp>
        <p:nvSpPr>
          <p:cNvPr id="10" name="Rectangle 9"/>
          <p:cNvSpPr/>
          <p:nvPr/>
        </p:nvSpPr>
        <p:spPr>
          <a:xfrm>
            <a:off x="0" y="0"/>
            <a:ext cx="3674534"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676400" y="4007307"/>
            <a:ext cx="2844801" cy="369332"/>
          </a:xfrm>
          <a:prstGeom prst="rect">
            <a:avLst/>
          </a:prstGeom>
          <a:noFill/>
        </p:spPr>
        <p:txBody>
          <a:bodyPr wrap="square" rtlCol="0">
            <a:spAutoFit/>
          </a:bodyPr>
          <a:lstStyle/>
          <a:p>
            <a:r>
              <a:rPr lang="en-US" dirty="0" smtClean="0">
                <a:latin typeface="Arial"/>
                <a:cs typeface="Arial"/>
              </a:rPr>
              <a:t>@1DegreeBio</a:t>
            </a:r>
            <a:endParaRPr lang="en-US"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srcRect l="11453" t="12002" r="7257" b="4451"/>
          <a:stretch>
            <a:fillRect/>
          </a:stretch>
        </p:blipFill>
        <p:spPr bwMode="auto">
          <a:xfrm>
            <a:off x="1778283" y="1288813"/>
            <a:ext cx="5418667" cy="5569186"/>
          </a:xfrm>
          <a:prstGeom prst="rect">
            <a:avLst/>
          </a:prstGeom>
          <a:noFill/>
          <a:ln w="12700" cap="flat">
            <a:noFill/>
            <a:miter lim="800000"/>
            <a:headEnd/>
            <a:tailEnd/>
          </a:ln>
        </p:spPr>
      </p:pic>
      <p:sp>
        <p:nvSpPr>
          <p:cNvPr id="10242" name="Rectangle 2"/>
          <p:cNvSpPr>
            <a:spLocks/>
          </p:cNvSpPr>
          <p:nvPr/>
        </p:nvSpPr>
        <p:spPr bwMode="auto">
          <a:xfrm>
            <a:off x="6248400" y="5811344"/>
            <a:ext cx="1057201" cy="1046655"/>
          </a:xfrm>
          <a:prstGeom prst="rect">
            <a:avLst/>
          </a:prstGeom>
          <a:solidFill>
            <a:srgbClr val="FFFFFF"/>
          </a:solidFill>
          <a:ln w="25400" cap="flat">
            <a:solidFill>
              <a:schemeClr val="tx1">
                <a:alpha val="0"/>
              </a:schemeClr>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10244" name="Rectangle 4"/>
          <p:cNvSpPr>
            <a:spLocks/>
          </p:cNvSpPr>
          <p:nvPr/>
        </p:nvSpPr>
        <p:spPr bwMode="auto">
          <a:xfrm>
            <a:off x="1751470" y="1288814"/>
            <a:ext cx="956832" cy="929453"/>
          </a:xfrm>
          <a:prstGeom prst="rect">
            <a:avLst/>
          </a:prstGeom>
          <a:solidFill>
            <a:srgbClr val="FFFFFF"/>
          </a:solidFill>
          <a:ln w="25400" cap="flat">
            <a:solidFill>
              <a:schemeClr val="tx1">
                <a:alpha val="0"/>
              </a:schemeClr>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7" name="Title 3"/>
          <p:cNvSpPr>
            <a:spLocks noGrp="1"/>
          </p:cNvSpPr>
          <p:nvPr>
            <p:ph type="title"/>
          </p:nvPr>
        </p:nvSpPr>
        <p:spPr>
          <a:xfrm>
            <a:off x="203202" y="384703"/>
            <a:ext cx="8229600" cy="728870"/>
          </a:xfrm>
        </p:spPr>
        <p:txBody>
          <a:bodyPr>
            <a:normAutofit fontScale="90000"/>
          </a:bodyPr>
          <a:lstStyle/>
          <a:p>
            <a:pPr algn="l"/>
            <a:r>
              <a:rPr lang="en-US" b="1" dirty="0" smtClean="0">
                <a:solidFill>
                  <a:schemeClr val="bg1"/>
                </a:solidFill>
              </a:rPr>
              <a:t>Current Reality</a:t>
            </a:r>
            <a:endParaRPr lang="en-US" b="1" dirty="0">
              <a:solidFill>
                <a:schemeClr val="bg1"/>
              </a:solidFill>
            </a:endParaRPr>
          </a:p>
        </p:txBody>
      </p:sp>
      <p:sp>
        <p:nvSpPr>
          <p:cNvPr id="9" name="TextBox 8"/>
          <p:cNvSpPr txBox="1"/>
          <p:nvPr/>
        </p:nvSpPr>
        <p:spPr>
          <a:xfrm>
            <a:off x="1015383" y="1557867"/>
            <a:ext cx="1743102" cy="461665"/>
          </a:xfrm>
          <a:prstGeom prst="rect">
            <a:avLst/>
          </a:prstGeom>
          <a:noFill/>
        </p:spPr>
        <p:txBody>
          <a:bodyPr wrap="square" rtlCol="0">
            <a:spAutoFit/>
          </a:bodyPr>
          <a:lstStyle/>
          <a:p>
            <a:r>
              <a:rPr lang="en-US" sz="2400" b="1" dirty="0" smtClean="0"/>
              <a:t>Researcher</a:t>
            </a:r>
            <a:endParaRPr lang="en-US" sz="2400" b="1" dirty="0"/>
          </a:p>
        </p:txBody>
      </p:sp>
      <p:sp>
        <p:nvSpPr>
          <p:cNvPr id="10" name="TextBox 9"/>
          <p:cNvSpPr txBox="1"/>
          <p:nvPr/>
        </p:nvSpPr>
        <p:spPr>
          <a:xfrm>
            <a:off x="6434050" y="6112933"/>
            <a:ext cx="1743102" cy="492443"/>
          </a:xfrm>
          <a:prstGeom prst="rect">
            <a:avLst/>
          </a:prstGeom>
          <a:noFill/>
        </p:spPr>
        <p:txBody>
          <a:bodyPr wrap="square" rtlCol="0">
            <a:spAutoFit/>
          </a:bodyPr>
          <a:lstStyle/>
          <a:p>
            <a:r>
              <a:rPr lang="en-US" sz="2600" b="1" dirty="0" smtClean="0"/>
              <a:t>Product</a:t>
            </a:r>
            <a:endParaRPr lang="en-US" sz="2600" b="1" dirty="0"/>
          </a:p>
        </p:txBody>
      </p:sp>
      <p:sp>
        <p:nvSpPr>
          <p:cNvPr id="11" name="TextBox 10"/>
          <p:cNvSpPr txBox="1"/>
          <p:nvPr/>
        </p:nvSpPr>
        <p:spPr>
          <a:xfrm>
            <a:off x="5147733" y="2743313"/>
            <a:ext cx="1845733" cy="338554"/>
          </a:xfrm>
          <a:prstGeom prst="rect">
            <a:avLst/>
          </a:prstGeom>
          <a:solidFill>
            <a:srgbClr val="FFFFFF"/>
          </a:solidFill>
          <a:ln>
            <a:solidFill>
              <a:srgbClr val="4F81BD"/>
            </a:solidFill>
          </a:ln>
        </p:spPr>
        <p:txBody>
          <a:bodyPr wrap="square" rtlCol="0">
            <a:spAutoFit/>
          </a:bodyPr>
          <a:lstStyle/>
          <a:p>
            <a:r>
              <a:rPr lang="en-US" sz="1600" dirty="0" smtClean="0"/>
              <a:t>Search Site to Site</a:t>
            </a:r>
            <a:endParaRPr lang="en-US" sz="1600" dirty="0"/>
          </a:p>
        </p:txBody>
      </p:sp>
      <p:sp>
        <p:nvSpPr>
          <p:cNvPr id="12" name="TextBox 11"/>
          <p:cNvSpPr txBox="1"/>
          <p:nvPr/>
        </p:nvSpPr>
        <p:spPr>
          <a:xfrm>
            <a:off x="3250633" y="1638012"/>
            <a:ext cx="1897100" cy="584776"/>
          </a:xfrm>
          <a:prstGeom prst="rect">
            <a:avLst/>
          </a:prstGeom>
          <a:solidFill>
            <a:srgbClr val="FFFFFF"/>
          </a:solidFill>
          <a:ln>
            <a:solidFill>
              <a:srgbClr val="4F81BD"/>
            </a:solidFill>
          </a:ln>
        </p:spPr>
        <p:txBody>
          <a:bodyPr wrap="square" rtlCol="0">
            <a:spAutoFit/>
          </a:bodyPr>
          <a:lstStyle/>
          <a:p>
            <a:r>
              <a:rPr lang="en-US" sz="1600" dirty="0" smtClean="0"/>
              <a:t>Sift through Google Results</a:t>
            </a:r>
            <a:endParaRPr lang="en-US" sz="1600" dirty="0"/>
          </a:p>
        </p:txBody>
      </p:sp>
      <p:sp>
        <p:nvSpPr>
          <p:cNvPr id="13" name="TextBox 12"/>
          <p:cNvSpPr txBox="1"/>
          <p:nvPr/>
        </p:nvSpPr>
        <p:spPr>
          <a:xfrm>
            <a:off x="4167974" y="4351867"/>
            <a:ext cx="1431899" cy="338554"/>
          </a:xfrm>
          <a:prstGeom prst="rect">
            <a:avLst/>
          </a:prstGeom>
          <a:solidFill>
            <a:srgbClr val="FFFFFF"/>
          </a:solidFill>
          <a:ln>
            <a:solidFill>
              <a:srgbClr val="4F81BD"/>
            </a:solidFill>
          </a:ln>
        </p:spPr>
        <p:txBody>
          <a:bodyPr wrap="square" rtlCol="0">
            <a:spAutoFit/>
          </a:bodyPr>
          <a:lstStyle/>
          <a:p>
            <a:r>
              <a:rPr lang="en-US" sz="1600" dirty="0" smtClean="0"/>
              <a:t>Ask Colleagues</a:t>
            </a:r>
            <a:endParaRPr lang="en-US" sz="1600" dirty="0"/>
          </a:p>
        </p:txBody>
      </p:sp>
      <p:sp>
        <p:nvSpPr>
          <p:cNvPr id="14" name="TextBox 13"/>
          <p:cNvSpPr txBox="1"/>
          <p:nvPr/>
        </p:nvSpPr>
        <p:spPr>
          <a:xfrm>
            <a:off x="2274127" y="3374255"/>
            <a:ext cx="1511816" cy="584776"/>
          </a:xfrm>
          <a:prstGeom prst="rect">
            <a:avLst/>
          </a:prstGeom>
          <a:solidFill>
            <a:srgbClr val="FFFFFF"/>
          </a:solidFill>
          <a:ln>
            <a:solidFill>
              <a:srgbClr val="4F81BD"/>
            </a:solidFill>
          </a:ln>
        </p:spPr>
        <p:txBody>
          <a:bodyPr wrap="square" rtlCol="0">
            <a:spAutoFit/>
          </a:bodyPr>
          <a:lstStyle/>
          <a:p>
            <a:pPr algn="ctr"/>
            <a:r>
              <a:rPr lang="en-US" sz="1600" dirty="0" smtClean="0"/>
              <a:t>Sift through Publications</a:t>
            </a:r>
            <a:endParaRPr lang="en-US" sz="1600" dirty="0"/>
          </a:p>
        </p:txBody>
      </p:sp>
      <p:sp>
        <p:nvSpPr>
          <p:cNvPr id="15" name="TextBox 14"/>
          <p:cNvSpPr txBox="1"/>
          <p:nvPr/>
        </p:nvSpPr>
        <p:spPr>
          <a:xfrm>
            <a:off x="3490641" y="5943656"/>
            <a:ext cx="677333" cy="338554"/>
          </a:xfrm>
          <a:prstGeom prst="rect">
            <a:avLst/>
          </a:prstGeom>
          <a:solidFill>
            <a:srgbClr val="FFFFFF"/>
          </a:solidFill>
          <a:ln>
            <a:solidFill>
              <a:srgbClr val="4F81BD"/>
            </a:solidFill>
          </a:ln>
        </p:spPr>
        <p:txBody>
          <a:bodyPr wrap="square" rtlCol="0">
            <a:spAutoFit/>
          </a:bodyPr>
          <a:lstStyle/>
          <a:p>
            <a:r>
              <a:rPr lang="en-US" sz="1600" dirty="0" smtClean="0"/>
              <a:t>Guess</a:t>
            </a:r>
            <a:endParaRPr lang="en-US" sz="1600" dirty="0"/>
          </a:p>
        </p:txBody>
      </p:sp>
      <p:sp>
        <p:nvSpPr>
          <p:cNvPr id="16" name="TextBox 15"/>
          <p:cNvSpPr txBox="1"/>
          <p:nvPr/>
        </p:nvSpPr>
        <p:spPr>
          <a:xfrm>
            <a:off x="5299850" y="5303513"/>
            <a:ext cx="1897100" cy="338554"/>
          </a:xfrm>
          <a:prstGeom prst="rect">
            <a:avLst/>
          </a:prstGeom>
          <a:solidFill>
            <a:srgbClr val="FFFFFF"/>
          </a:solidFill>
          <a:ln>
            <a:solidFill>
              <a:srgbClr val="4F81BD"/>
            </a:solidFill>
          </a:ln>
        </p:spPr>
        <p:txBody>
          <a:bodyPr wrap="square" rtlCol="0">
            <a:spAutoFit/>
          </a:bodyPr>
          <a:lstStyle/>
          <a:p>
            <a:r>
              <a:rPr lang="en-US" sz="1600" dirty="0" smtClean="0"/>
              <a:t>Cold Call Other Labs</a:t>
            </a:r>
            <a:endParaRPr lang="en-US" sz="1600" dirty="0"/>
          </a:p>
        </p:txBody>
      </p:sp>
      <p:sp>
        <p:nvSpPr>
          <p:cNvPr id="17" name="TextBox 16"/>
          <p:cNvSpPr txBox="1"/>
          <p:nvPr/>
        </p:nvSpPr>
        <p:spPr>
          <a:xfrm>
            <a:off x="1952394" y="5011125"/>
            <a:ext cx="1511816" cy="584776"/>
          </a:xfrm>
          <a:prstGeom prst="rect">
            <a:avLst/>
          </a:prstGeom>
          <a:solidFill>
            <a:srgbClr val="FFFFFF"/>
          </a:solidFill>
          <a:ln>
            <a:solidFill>
              <a:srgbClr val="4F81BD"/>
            </a:solidFill>
          </a:ln>
        </p:spPr>
        <p:txBody>
          <a:bodyPr wrap="square" rtlCol="0">
            <a:spAutoFit/>
          </a:bodyPr>
          <a:lstStyle/>
          <a:p>
            <a:pPr algn="ctr"/>
            <a:r>
              <a:rPr lang="en-US" sz="1600" dirty="0" smtClean="0"/>
              <a:t>Buy Multiple</a:t>
            </a:r>
          </a:p>
          <a:p>
            <a:pPr algn="ctr"/>
            <a:r>
              <a:rPr lang="en-US" sz="1600" dirty="0" smtClean="0"/>
              <a:t>Products</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7" grpId="1"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759024" y="1213247"/>
            <a:ext cx="2521521" cy="3053953"/>
          </a:xfrm>
          <a:prstGeom prst="rect">
            <a:avLst/>
          </a:prstGeom>
          <a:noFill/>
          <a:ln w="12700" cap="flat">
            <a:noFill/>
            <a:miter lim="800000"/>
            <a:headEnd/>
            <a:tailEnd/>
          </a:ln>
        </p:spPr>
      </p:pic>
      <p:pic>
        <p:nvPicPr>
          <p:cNvPr id="13314" name="Picture 2"/>
          <p:cNvPicPr>
            <a:picLocks noChangeAspect="1" noChangeArrowheads="1"/>
          </p:cNvPicPr>
          <p:nvPr/>
        </p:nvPicPr>
        <p:blipFill>
          <a:blip r:embed="rId3"/>
          <a:srcRect/>
          <a:stretch>
            <a:fillRect/>
          </a:stretch>
        </p:blipFill>
        <p:spPr bwMode="auto">
          <a:xfrm>
            <a:off x="5295305" y="1533674"/>
            <a:ext cx="3089672" cy="2315021"/>
          </a:xfrm>
          <a:prstGeom prst="rect">
            <a:avLst/>
          </a:prstGeom>
          <a:noFill/>
          <a:ln w="12700" cap="flat">
            <a:noFill/>
            <a:miter lim="800000"/>
            <a:headEnd/>
            <a:tailEnd/>
          </a:ln>
        </p:spPr>
      </p:pic>
      <p:pic>
        <p:nvPicPr>
          <p:cNvPr id="13315" name="Picture 3"/>
          <p:cNvPicPr>
            <a:picLocks noChangeAspect="1" noChangeArrowheads="1"/>
          </p:cNvPicPr>
          <p:nvPr/>
        </p:nvPicPr>
        <p:blipFill>
          <a:blip r:embed="rId4"/>
          <a:srcRect/>
          <a:stretch>
            <a:fillRect/>
          </a:stretch>
        </p:blipFill>
        <p:spPr bwMode="auto">
          <a:xfrm>
            <a:off x="3280545" y="4267200"/>
            <a:ext cx="3301752" cy="2196703"/>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10-18 at 3.36.22 PM.png"/>
          <p:cNvPicPr>
            <a:picLocks noChangeAspect="1"/>
          </p:cNvPicPr>
          <p:nvPr/>
        </p:nvPicPr>
        <p:blipFill>
          <a:blip r:embed="rId3"/>
          <a:stretch>
            <a:fillRect/>
          </a:stretch>
        </p:blipFill>
        <p:spPr>
          <a:xfrm>
            <a:off x="725072" y="1938951"/>
            <a:ext cx="3325460" cy="3959319"/>
          </a:xfrm>
          <a:prstGeom prst="rect">
            <a:avLst/>
          </a:prstGeom>
          <a:effectLst>
            <a:outerShdw blurRad="50800" dist="38100" dir="2700000">
              <a:srgbClr val="000000">
                <a:alpha val="43000"/>
              </a:srgbClr>
            </a:outerShdw>
          </a:effectLst>
        </p:spPr>
      </p:pic>
      <p:sp>
        <p:nvSpPr>
          <p:cNvPr id="21" name="TextBox 20"/>
          <p:cNvSpPr txBox="1"/>
          <p:nvPr/>
        </p:nvSpPr>
        <p:spPr>
          <a:xfrm>
            <a:off x="5602243" y="3153660"/>
            <a:ext cx="1879070" cy="369332"/>
          </a:xfrm>
          <a:prstGeom prst="rect">
            <a:avLst/>
          </a:prstGeom>
          <a:solidFill>
            <a:schemeClr val="bg1"/>
          </a:solidFill>
        </p:spPr>
        <p:txBody>
          <a:bodyPr wrap="square" rtlCol="0">
            <a:spAutoFit/>
          </a:bodyPr>
          <a:lstStyle/>
          <a:p>
            <a:pPr algn="ctr"/>
            <a:r>
              <a:rPr lang="en-US" b="1" dirty="0" smtClean="0">
                <a:latin typeface="Arial"/>
                <a:cs typeface="Arial"/>
              </a:rPr>
              <a:t>THE RISKS</a:t>
            </a:r>
            <a:endParaRPr lang="en-US" b="1" dirty="0">
              <a:latin typeface="Arial"/>
              <a:cs typeface="Arial"/>
            </a:endParaRPr>
          </a:p>
        </p:txBody>
      </p:sp>
      <p:sp>
        <p:nvSpPr>
          <p:cNvPr id="37" name="TextBox 36"/>
          <p:cNvSpPr txBox="1"/>
          <p:nvPr/>
        </p:nvSpPr>
        <p:spPr>
          <a:xfrm>
            <a:off x="5659459" y="3619584"/>
            <a:ext cx="1256115" cy="523220"/>
          </a:xfrm>
          <a:prstGeom prst="rect">
            <a:avLst/>
          </a:prstGeom>
          <a:noFill/>
        </p:spPr>
        <p:txBody>
          <a:bodyPr wrap="square" rtlCol="0">
            <a:spAutoFit/>
          </a:bodyPr>
          <a:lstStyle/>
          <a:p>
            <a:pPr algn="ctr"/>
            <a:r>
              <a:rPr lang="en-US" sz="1400" dirty="0" smtClean="0">
                <a:latin typeface="Arial"/>
                <a:cs typeface="Arial"/>
              </a:rPr>
              <a:t>Lose Credibility</a:t>
            </a:r>
          </a:p>
        </p:txBody>
      </p:sp>
      <p:sp>
        <p:nvSpPr>
          <p:cNvPr id="78" name="Rectangle 77"/>
          <p:cNvSpPr/>
          <p:nvPr/>
        </p:nvSpPr>
        <p:spPr>
          <a:xfrm>
            <a:off x="5399047" y="2219474"/>
            <a:ext cx="2455659" cy="3150022"/>
          </a:xfrm>
          <a:prstGeom prst="rect">
            <a:avLst/>
          </a:prstGeom>
          <a:solidFill>
            <a:schemeClr val="accent6">
              <a:lumMod val="20000"/>
              <a:lumOff val="80000"/>
              <a:alpha val="97000"/>
            </a:schemeClr>
          </a:solidFill>
          <a:ln>
            <a:solidFill>
              <a:srgbClr val="7F7F7F"/>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5383031" y="3102481"/>
            <a:ext cx="2488608" cy="2492990"/>
          </a:xfrm>
          <a:prstGeom prst="rect">
            <a:avLst/>
          </a:prstGeom>
          <a:noFill/>
          <a:effectLst/>
        </p:spPr>
        <p:txBody>
          <a:bodyPr wrap="square" rtlCol="0">
            <a:spAutoFit/>
          </a:bodyPr>
          <a:lstStyle/>
          <a:p>
            <a:pPr algn="ctr">
              <a:spcAft>
                <a:spcPts val="600"/>
              </a:spcAft>
            </a:pPr>
            <a:r>
              <a:rPr lang="en-US" dirty="0" smtClean="0">
                <a:latin typeface="Arial"/>
                <a:cs typeface="Arial"/>
              </a:rPr>
              <a:t>Failed Experiments</a:t>
            </a:r>
          </a:p>
          <a:p>
            <a:pPr algn="ctr">
              <a:spcAft>
                <a:spcPts val="600"/>
              </a:spcAft>
            </a:pPr>
            <a:r>
              <a:rPr lang="en-US" dirty="0" smtClean="0">
                <a:latin typeface="Arial"/>
                <a:cs typeface="Arial"/>
              </a:rPr>
              <a:t>Wasted Resources</a:t>
            </a:r>
          </a:p>
          <a:p>
            <a:pPr algn="ctr">
              <a:spcAft>
                <a:spcPts val="600"/>
              </a:spcAft>
            </a:pPr>
            <a:r>
              <a:rPr lang="en-US" dirty="0" smtClean="0">
                <a:latin typeface="Arial"/>
                <a:cs typeface="Arial"/>
              </a:rPr>
              <a:t>Lost Time</a:t>
            </a:r>
          </a:p>
          <a:p>
            <a:pPr algn="ctr">
              <a:spcAft>
                <a:spcPts val="600"/>
              </a:spcAft>
            </a:pPr>
            <a:r>
              <a:rPr lang="en-US" dirty="0" smtClean="0">
                <a:latin typeface="Arial"/>
                <a:cs typeface="Arial"/>
              </a:rPr>
              <a:t>Lose Grant</a:t>
            </a:r>
          </a:p>
          <a:p>
            <a:pPr algn="ctr">
              <a:spcAft>
                <a:spcPts val="600"/>
              </a:spcAft>
            </a:pPr>
            <a:r>
              <a:rPr lang="en-US" dirty="0" smtClean="0">
                <a:latin typeface="Arial"/>
                <a:cs typeface="Arial"/>
              </a:rPr>
              <a:t>Rejected Publications</a:t>
            </a:r>
          </a:p>
          <a:p>
            <a:pPr algn="ctr">
              <a:spcAft>
                <a:spcPts val="600"/>
              </a:spcAft>
            </a:pPr>
            <a:r>
              <a:rPr lang="en-US" dirty="0" smtClean="0">
                <a:latin typeface="Arial"/>
                <a:cs typeface="Arial"/>
              </a:rPr>
              <a:t>Lose Credibility</a:t>
            </a:r>
          </a:p>
          <a:p>
            <a:pPr>
              <a:spcAft>
                <a:spcPts val="600"/>
              </a:spcAft>
            </a:pPr>
            <a:endParaRPr lang="en-US" dirty="0" smtClean="0">
              <a:latin typeface="Arial"/>
              <a:cs typeface="Arial"/>
            </a:endParaRPr>
          </a:p>
        </p:txBody>
      </p:sp>
      <p:sp>
        <p:nvSpPr>
          <p:cNvPr id="80" name="TextBox 79"/>
          <p:cNvSpPr txBox="1"/>
          <p:nvPr/>
        </p:nvSpPr>
        <p:spPr>
          <a:xfrm>
            <a:off x="5389714" y="2477845"/>
            <a:ext cx="2437493" cy="400110"/>
          </a:xfrm>
          <a:prstGeom prst="rect">
            <a:avLst/>
          </a:prstGeom>
          <a:noFill/>
        </p:spPr>
        <p:txBody>
          <a:bodyPr wrap="square" rtlCol="0">
            <a:spAutoFit/>
          </a:bodyPr>
          <a:lstStyle/>
          <a:p>
            <a:pPr algn="ctr"/>
            <a:r>
              <a:rPr lang="en-US" sz="2000" b="1" dirty="0" smtClean="0">
                <a:latin typeface="Arial"/>
                <a:cs typeface="Arial"/>
              </a:rPr>
              <a:t>HUGE RISKS</a:t>
            </a:r>
          </a:p>
        </p:txBody>
      </p:sp>
      <p:sp>
        <p:nvSpPr>
          <p:cNvPr id="10" name="Title 3"/>
          <p:cNvSpPr txBox="1">
            <a:spLocks/>
          </p:cNvSpPr>
          <p:nvPr/>
        </p:nvSpPr>
        <p:spPr>
          <a:xfrm>
            <a:off x="304800" y="457200"/>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mj-lt"/>
                <a:ea typeface="+mj-ea"/>
                <a:cs typeface="+mj-cs"/>
              </a:rPr>
              <a:t>Serious Consequences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40267" y="1642533"/>
            <a:ext cx="8229600" cy="1200328"/>
          </a:xfrm>
          <a:prstGeom prst="rect">
            <a:avLst/>
          </a:prstGeom>
          <a:noFill/>
        </p:spPr>
        <p:txBody>
          <a:bodyPr wrap="square" rtlCol="0">
            <a:spAutoFit/>
          </a:bodyPr>
          <a:lstStyle/>
          <a:p>
            <a:r>
              <a:rPr lang="en-US" sz="2400" dirty="0" smtClean="0"/>
              <a:t>Michael J. Fox Foundation spend </a:t>
            </a:r>
            <a:r>
              <a:rPr lang="en-US" sz="2400" b="1" dirty="0" smtClean="0"/>
              <a:t>10m</a:t>
            </a:r>
            <a:r>
              <a:rPr lang="en-US" sz="2400" dirty="0" smtClean="0"/>
              <a:t> to identify and eventually commission development of 2 quality reagents for LRK2, for furthering Parkinson’s Research</a:t>
            </a:r>
            <a:endParaRPr lang="en-US" sz="2400" dirty="0"/>
          </a:p>
        </p:txBody>
      </p:sp>
      <p:sp>
        <p:nvSpPr>
          <p:cNvPr id="4" name="TextBox 3"/>
          <p:cNvSpPr txBox="1"/>
          <p:nvPr/>
        </p:nvSpPr>
        <p:spPr>
          <a:xfrm>
            <a:off x="440267" y="3303348"/>
            <a:ext cx="8229600" cy="1200328"/>
          </a:xfrm>
          <a:prstGeom prst="rect">
            <a:avLst/>
          </a:prstGeom>
          <a:noFill/>
        </p:spPr>
        <p:txBody>
          <a:bodyPr wrap="square" rtlCol="0">
            <a:spAutoFit/>
          </a:bodyPr>
          <a:lstStyle/>
          <a:p>
            <a:r>
              <a:rPr lang="en-US" sz="2400" dirty="0" smtClean="0"/>
              <a:t>Harvard study showed when looking at Cancer related targets – commercially available reagents essential for furthering research </a:t>
            </a:r>
            <a:r>
              <a:rPr lang="en-US" sz="2400" b="1" dirty="0" smtClean="0"/>
              <a:t>failed over 50% of time </a:t>
            </a:r>
            <a:r>
              <a:rPr lang="en-US" sz="2400" dirty="0" smtClean="0"/>
              <a:t>– products were of insufficient quality.</a:t>
            </a:r>
            <a:endParaRPr lang="en-US" sz="2400" dirty="0"/>
          </a:p>
        </p:txBody>
      </p:sp>
      <p:sp>
        <p:nvSpPr>
          <p:cNvPr id="5" name="TextBox 4"/>
          <p:cNvSpPr txBox="1"/>
          <p:nvPr/>
        </p:nvSpPr>
        <p:spPr>
          <a:xfrm>
            <a:off x="440267" y="5147732"/>
            <a:ext cx="8229600" cy="1200328"/>
          </a:xfrm>
          <a:prstGeom prst="rect">
            <a:avLst/>
          </a:prstGeom>
          <a:noFill/>
        </p:spPr>
        <p:txBody>
          <a:bodyPr wrap="square" rtlCol="0">
            <a:spAutoFit/>
          </a:bodyPr>
          <a:lstStyle/>
          <a:p>
            <a:r>
              <a:rPr lang="en-US" sz="2400" dirty="0" smtClean="0"/>
              <a:t>According to HUPO (Human Proteome Organization), many commercial </a:t>
            </a:r>
            <a:r>
              <a:rPr lang="en-US" sz="2400" b="1" dirty="0" smtClean="0"/>
              <a:t>reagents fail to include even basic information</a:t>
            </a:r>
            <a:r>
              <a:rPr lang="en-US" sz="2400" dirty="0" smtClean="0"/>
              <a:t> required for proper usage.</a:t>
            </a:r>
            <a:endParaRPr lang="en-US" sz="2400" dirty="0"/>
          </a:p>
        </p:txBody>
      </p:sp>
      <p:sp>
        <p:nvSpPr>
          <p:cNvPr id="7" name="Title 3"/>
          <p:cNvSpPr>
            <a:spLocks noGrp="1"/>
          </p:cNvSpPr>
          <p:nvPr>
            <p:ph type="title"/>
          </p:nvPr>
        </p:nvSpPr>
        <p:spPr>
          <a:xfrm>
            <a:off x="203202" y="384703"/>
            <a:ext cx="8229600" cy="728870"/>
          </a:xfrm>
        </p:spPr>
        <p:txBody>
          <a:bodyPr>
            <a:normAutofit fontScale="90000"/>
          </a:bodyPr>
          <a:lstStyle/>
          <a:p>
            <a:pPr algn="l"/>
            <a:r>
              <a:rPr lang="en-US" b="1" dirty="0" smtClean="0">
                <a:solidFill>
                  <a:schemeClr val="bg1"/>
                </a:solidFill>
              </a:rPr>
              <a:t>Going to Extremes for Quality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tripadvisor.jpg"/>
          <p:cNvPicPr>
            <a:picLocks noChangeAspect="1"/>
          </p:cNvPicPr>
          <p:nvPr/>
        </p:nvPicPr>
        <p:blipFill>
          <a:blip r:embed="rId3"/>
          <a:srcRect t="30058" b="27905"/>
          <a:stretch>
            <a:fillRect/>
          </a:stretch>
        </p:blipFill>
        <p:spPr>
          <a:xfrm>
            <a:off x="1202269" y="1783192"/>
            <a:ext cx="3473004" cy="851648"/>
          </a:xfrm>
          <a:prstGeom prst="rect">
            <a:avLst/>
          </a:prstGeom>
        </p:spPr>
      </p:pic>
      <p:pic>
        <p:nvPicPr>
          <p:cNvPr id="11" name="Picture 10" descr="zagat_logo.jpg"/>
          <p:cNvPicPr>
            <a:picLocks noChangeAspect="1"/>
          </p:cNvPicPr>
          <p:nvPr/>
        </p:nvPicPr>
        <p:blipFill>
          <a:blip r:embed="rId4"/>
          <a:stretch>
            <a:fillRect/>
          </a:stretch>
        </p:blipFill>
        <p:spPr>
          <a:xfrm>
            <a:off x="5178518" y="1976392"/>
            <a:ext cx="2369620" cy="505520"/>
          </a:xfrm>
          <a:prstGeom prst="rect">
            <a:avLst/>
          </a:prstGeom>
        </p:spPr>
      </p:pic>
      <p:cxnSp>
        <p:nvCxnSpPr>
          <p:cNvPr id="13" name="Straight Connector 12"/>
          <p:cNvCxnSpPr/>
          <p:nvPr/>
        </p:nvCxnSpPr>
        <p:spPr>
          <a:xfrm rot="5400000" flipH="1" flipV="1">
            <a:off x="-481806" y="4139406"/>
            <a:ext cx="660400" cy="1588"/>
          </a:xfrm>
          <a:prstGeom prst="line">
            <a:avLst/>
          </a:prstGeom>
          <a:ln w="6350" cap="flat" cmpd="sng" algn="ctr">
            <a:solidFill>
              <a:srgbClr val="BFBFB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029995" y="2028718"/>
            <a:ext cx="4114005" cy="1477328"/>
          </a:xfrm>
          <a:prstGeom prst="rect">
            <a:avLst/>
          </a:prstGeom>
          <a:noFill/>
        </p:spPr>
        <p:txBody>
          <a:bodyPr wrap="square" rtlCol="0">
            <a:spAutoFit/>
          </a:bodyPr>
          <a:lstStyle/>
          <a:p>
            <a:endParaRPr lang="en-US" dirty="0" smtClean="0"/>
          </a:p>
          <a:p>
            <a:endParaRPr lang="en-US" b="1" dirty="0" smtClean="0"/>
          </a:p>
          <a:p>
            <a:endParaRPr lang="en-US" b="1" dirty="0" smtClean="0"/>
          </a:p>
          <a:p>
            <a:endParaRPr lang="en-US" dirty="0" smtClean="0"/>
          </a:p>
          <a:p>
            <a:endParaRPr lang="en-US" dirty="0"/>
          </a:p>
        </p:txBody>
      </p:sp>
      <p:pic>
        <p:nvPicPr>
          <p:cNvPr id="15" name="Picture 14" descr="Picture 212.png"/>
          <p:cNvPicPr>
            <a:picLocks noChangeAspect="1"/>
          </p:cNvPicPr>
          <p:nvPr/>
        </p:nvPicPr>
        <p:blipFill>
          <a:blip r:embed="rId5"/>
          <a:srcRect l="7021" r="8120"/>
          <a:stretch>
            <a:fillRect/>
          </a:stretch>
        </p:blipFill>
        <p:spPr>
          <a:xfrm>
            <a:off x="1626479" y="3135033"/>
            <a:ext cx="2335126" cy="1048292"/>
          </a:xfrm>
          <a:prstGeom prst="rect">
            <a:avLst/>
          </a:prstGeom>
        </p:spPr>
      </p:pic>
      <p:sp>
        <p:nvSpPr>
          <p:cNvPr id="18" name="Title 10"/>
          <p:cNvSpPr>
            <a:spLocks noGrp="1"/>
          </p:cNvSpPr>
          <p:nvPr>
            <p:ph type="title"/>
          </p:nvPr>
        </p:nvSpPr>
        <p:spPr>
          <a:xfrm>
            <a:off x="203202" y="452435"/>
            <a:ext cx="8229600" cy="728870"/>
          </a:xfrm>
        </p:spPr>
        <p:txBody>
          <a:bodyPr>
            <a:normAutofit fontScale="90000"/>
          </a:bodyPr>
          <a:lstStyle/>
          <a:p>
            <a:r>
              <a:rPr lang="en-US" dirty="0" smtClean="0"/>
              <a:t> </a:t>
            </a:r>
            <a:endParaRPr lang="en-US" dirty="0"/>
          </a:p>
        </p:txBody>
      </p:sp>
      <p:pic>
        <p:nvPicPr>
          <p:cNvPr id="12" name="Picture 11" descr="Picture 221.png"/>
          <p:cNvPicPr>
            <a:picLocks noChangeAspect="1"/>
          </p:cNvPicPr>
          <p:nvPr/>
        </p:nvPicPr>
        <p:blipFill>
          <a:blip r:embed="rId6"/>
          <a:stretch>
            <a:fillRect/>
          </a:stretch>
        </p:blipFill>
        <p:spPr>
          <a:xfrm>
            <a:off x="4675273" y="4580467"/>
            <a:ext cx="3183467" cy="1591733"/>
          </a:xfrm>
          <a:prstGeom prst="rect">
            <a:avLst/>
          </a:prstGeom>
        </p:spPr>
      </p:pic>
      <p:pic>
        <p:nvPicPr>
          <p:cNvPr id="14" name="Picture 13" descr="Picture 222.png"/>
          <p:cNvPicPr>
            <a:picLocks noChangeAspect="1"/>
          </p:cNvPicPr>
          <p:nvPr/>
        </p:nvPicPr>
        <p:blipFill>
          <a:blip r:embed="rId7"/>
          <a:stretch>
            <a:fillRect/>
          </a:stretch>
        </p:blipFill>
        <p:spPr>
          <a:xfrm>
            <a:off x="1626479" y="4580467"/>
            <a:ext cx="2335126" cy="1268527"/>
          </a:xfrm>
          <a:prstGeom prst="rect">
            <a:avLst/>
          </a:prstGeom>
        </p:spPr>
      </p:pic>
      <p:pic>
        <p:nvPicPr>
          <p:cNvPr id="17" name="Picture 16" descr="Picture 223.png"/>
          <p:cNvPicPr>
            <a:picLocks noChangeAspect="1"/>
          </p:cNvPicPr>
          <p:nvPr/>
        </p:nvPicPr>
        <p:blipFill>
          <a:blip r:embed="rId8"/>
          <a:stretch>
            <a:fillRect/>
          </a:stretch>
        </p:blipFill>
        <p:spPr>
          <a:xfrm>
            <a:off x="5029995" y="3135033"/>
            <a:ext cx="2639584" cy="1099827"/>
          </a:xfrm>
          <a:prstGeom prst="rect">
            <a:avLst/>
          </a:prstGeom>
        </p:spPr>
      </p:pic>
      <p:sp>
        <p:nvSpPr>
          <p:cNvPr id="19" name="Title 3"/>
          <p:cNvSpPr txBox="1">
            <a:spLocks/>
          </p:cNvSpPr>
          <p:nvPr/>
        </p:nvSpPr>
        <p:spPr>
          <a:xfrm>
            <a:off x="355602" y="452435"/>
            <a:ext cx="8229600" cy="72887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solidFill>
                  <a:srgbClr val="0878C1"/>
                </a:solidFill>
              </a:ln>
              <a:solidFill>
                <a:srgbClr val="FFFFFF"/>
              </a:solidFill>
              <a:effectLst/>
              <a:uLnTx/>
              <a:uFillTx/>
              <a:latin typeface="Arial Black"/>
              <a:ea typeface="+mj-ea"/>
              <a:cs typeface="Arial Black"/>
            </a:endParaRPr>
          </a:p>
        </p:txBody>
      </p:sp>
      <p:sp>
        <p:nvSpPr>
          <p:cNvPr id="16"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Plenty</a:t>
            </a:r>
            <a:r>
              <a:rPr kumimoji="0" lang="en-US" sz="4400" b="1" i="0" u="none" strike="noStrike" kern="1200" cap="none" spc="0" normalizeH="0" noProof="0" dirty="0" smtClean="0">
                <a:ln>
                  <a:noFill/>
                </a:ln>
                <a:solidFill>
                  <a:schemeClr val="bg1"/>
                </a:solidFill>
                <a:effectLst/>
                <a:uLnTx/>
                <a:uFillTx/>
                <a:latin typeface="+mj-lt"/>
                <a:ea typeface="+mj-ea"/>
                <a:cs typeface="+mj-cs"/>
              </a:rPr>
              <a:t> of Consumer Tools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1-08-02 at 2.49.39 PM.png"/>
          <p:cNvPicPr>
            <a:picLocks noChangeAspect="1"/>
          </p:cNvPicPr>
          <p:nvPr/>
        </p:nvPicPr>
        <p:blipFill>
          <a:blip r:embed="rId2"/>
          <a:stretch>
            <a:fillRect/>
          </a:stretch>
        </p:blipFill>
        <p:spPr>
          <a:xfrm>
            <a:off x="716208" y="1676400"/>
            <a:ext cx="7970592" cy="4467727"/>
          </a:xfrm>
          <a:prstGeom prst="rect">
            <a:avLst/>
          </a:prstGeom>
          <a:ln>
            <a:noFill/>
          </a:ln>
          <a:effectLst>
            <a:outerShdw blurRad="190500" algn="tl" rotWithShape="0">
              <a:srgbClr val="000000">
                <a:alpha val="70000"/>
              </a:srgbClr>
            </a:outerShdw>
          </a:effectLst>
        </p:spPr>
      </p:pic>
      <p:sp>
        <p:nvSpPr>
          <p:cNvPr id="4"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Even for</a:t>
            </a:r>
            <a:r>
              <a:rPr kumimoji="0" lang="en-US" sz="4400" b="1" i="0" u="none" strike="noStrike" kern="1200" cap="none" spc="0" normalizeH="0" noProof="0" dirty="0" smtClean="0">
                <a:ln>
                  <a:noFill/>
                </a:ln>
                <a:solidFill>
                  <a:schemeClr val="bg1"/>
                </a:solidFill>
                <a:effectLst/>
                <a:uLnTx/>
                <a:uFillTx/>
                <a:latin typeface="+mj-lt"/>
                <a:ea typeface="+mj-ea"/>
                <a:cs typeface="+mj-cs"/>
              </a:rPr>
              <a:t> Door Hinges…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3"/>
          <p:cNvSpPr txBox="1">
            <a:spLocks/>
          </p:cNvSpPr>
          <p:nvPr/>
        </p:nvSpPr>
        <p:spPr>
          <a:xfrm>
            <a:off x="50801" y="4210906"/>
            <a:ext cx="5020405" cy="1143000"/>
          </a:xfrm>
          <a:prstGeom prst="rect">
            <a:avLst/>
          </a:prstGeom>
        </p:spPr>
        <p:txBody>
          <a:bodyPr vert="horz" lIns="91440" tIns="45720" rIns="91440" bIns="45720" rtlCol="0" anchor="ctr">
            <a:noAutofit/>
          </a:bodyPr>
          <a:lstStyle/>
          <a:p>
            <a:endParaRPr lang="en-US" sz="2000" dirty="0" smtClean="0"/>
          </a:p>
        </p:txBody>
      </p:sp>
      <p:sp>
        <p:nvSpPr>
          <p:cNvPr id="12" name="Title 11"/>
          <p:cNvSpPr>
            <a:spLocks noGrp="1"/>
          </p:cNvSpPr>
          <p:nvPr>
            <p:ph type="title"/>
          </p:nvPr>
        </p:nvSpPr>
        <p:spPr/>
        <p:txBody>
          <a:bodyPr/>
          <a:lstStyle/>
          <a:p>
            <a:r>
              <a:rPr lang="en-US" dirty="0" smtClean="0"/>
              <a:t> </a:t>
            </a:r>
            <a:endParaRPr lang="en-US" dirty="0"/>
          </a:p>
        </p:txBody>
      </p:sp>
      <p:pic>
        <p:nvPicPr>
          <p:cNvPr id="16" name="Picture 2"/>
          <p:cNvPicPr>
            <a:picLocks noChangeAspect="1" noChangeArrowheads="1"/>
          </p:cNvPicPr>
          <p:nvPr/>
        </p:nvPicPr>
        <p:blipFill>
          <a:blip r:embed="rId3"/>
          <a:srcRect/>
          <a:stretch>
            <a:fillRect/>
          </a:stretch>
        </p:blipFill>
        <p:spPr bwMode="auto">
          <a:xfrm>
            <a:off x="2027203" y="1909996"/>
            <a:ext cx="806979" cy="623649"/>
          </a:xfrm>
          <a:prstGeom prst="rect">
            <a:avLst/>
          </a:prstGeom>
          <a:noFill/>
          <a:ln w="9525">
            <a:noFill/>
            <a:miter lim="800000"/>
            <a:headEnd/>
            <a:tailEnd/>
          </a:ln>
          <a:effectLst/>
          <a:scene3d>
            <a:camera prst="orthographicFront">
              <a:rot lat="0" lon="5400000" rev="0"/>
            </a:camera>
            <a:lightRig rig="threePt" dir="t"/>
          </a:scene3d>
        </p:spPr>
      </p:pic>
      <p:pic>
        <p:nvPicPr>
          <p:cNvPr id="17" name="Picture 2"/>
          <p:cNvPicPr>
            <a:picLocks noChangeAspect="1" noChangeArrowheads="1"/>
          </p:cNvPicPr>
          <p:nvPr/>
        </p:nvPicPr>
        <p:blipFill>
          <a:blip r:embed="rId3"/>
          <a:srcRect/>
          <a:stretch>
            <a:fillRect/>
          </a:stretch>
        </p:blipFill>
        <p:spPr bwMode="auto">
          <a:xfrm>
            <a:off x="218246" y="4447117"/>
            <a:ext cx="806979" cy="623649"/>
          </a:xfrm>
          <a:prstGeom prst="rect">
            <a:avLst/>
          </a:prstGeom>
          <a:noFill/>
          <a:ln w="9525">
            <a:noFill/>
            <a:miter lim="800000"/>
            <a:headEnd/>
            <a:tailEnd/>
          </a:ln>
          <a:effectLst/>
        </p:spPr>
      </p:pic>
      <p:pic>
        <p:nvPicPr>
          <p:cNvPr id="18" name="Picture 2"/>
          <p:cNvPicPr>
            <a:picLocks noChangeAspect="1" noChangeArrowheads="1"/>
          </p:cNvPicPr>
          <p:nvPr/>
        </p:nvPicPr>
        <p:blipFill>
          <a:blip r:embed="rId3"/>
          <a:srcRect/>
          <a:stretch>
            <a:fillRect/>
          </a:stretch>
        </p:blipFill>
        <p:spPr bwMode="auto">
          <a:xfrm>
            <a:off x="1744753" y="3062725"/>
            <a:ext cx="806979" cy="623649"/>
          </a:xfrm>
          <a:prstGeom prst="rect">
            <a:avLst/>
          </a:prstGeom>
          <a:noFill/>
          <a:ln w="9525">
            <a:noFill/>
            <a:miter lim="800000"/>
            <a:headEnd/>
            <a:tailEnd/>
          </a:ln>
          <a:effectLst/>
        </p:spPr>
      </p:pic>
      <p:pic>
        <p:nvPicPr>
          <p:cNvPr id="19" name="Picture 2"/>
          <p:cNvPicPr>
            <a:picLocks noChangeAspect="1" noChangeArrowheads="1"/>
          </p:cNvPicPr>
          <p:nvPr/>
        </p:nvPicPr>
        <p:blipFill>
          <a:blip r:embed="rId3"/>
          <a:srcRect/>
          <a:stretch>
            <a:fillRect/>
          </a:stretch>
        </p:blipFill>
        <p:spPr bwMode="auto">
          <a:xfrm>
            <a:off x="621736" y="2439076"/>
            <a:ext cx="806979" cy="623649"/>
          </a:xfrm>
          <a:prstGeom prst="rect">
            <a:avLst/>
          </a:prstGeom>
          <a:noFill/>
          <a:ln w="9525">
            <a:noFill/>
            <a:miter lim="800000"/>
            <a:headEnd/>
            <a:tailEnd/>
          </a:ln>
          <a:effectLst/>
        </p:spPr>
      </p:pic>
      <p:pic>
        <p:nvPicPr>
          <p:cNvPr id="20" name="Picture 2"/>
          <p:cNvPicPr>
            <a:picLocks noChangeAspect="1" noChangeArrowheads="1"/>
          </p:cNvPicPr>
          <p:nvPr/>
        </p:nvPicPr>
        <p:blipFill>
          <a:blip r:embed="rId3"/>
          <a:srcRect/>
          <a:stretch>
            <a:fillRect/>
          </a:stretch>
        </p:blipFill>
        <p:spPr bwMode="auto">
          <a:xfrm>
            <a:off x="500419" y="5044552"/>
            <a:ext cx="806979" cy="623649"/>
          </a:xfrm>
          <a:prstGeom prst="rect">
            <a:avLst/>
          </a:prstGeom>
          <a:noFill/>
          <a:ln w="9525">
            <a:noFill/>
            <a:miter lim="800000"/>
            <a:headEnd/>
            <a:tailEnd/>
          </a:ln>
          <a:effectLst/>
        </p:spPr>
      </p:pic>
      <p:pic>
        <p:nvPicPr>
          <p:cNvPr id="21" name="Picture 2"/>
          <p:cNvPicPr>
            <a:picLocks noChangeAspect="1" noChangeArrowheads="1"/>
          </p:cNvPicPr>
          <p:nvPr/>
        </p:nvPicPr>
        <p:blipFill>
          <a:blip r:embed="rId3"/>
          <a:srcRect/>
          <a:stretch>
            <a:fillRect/>
          </a:stretch>
        </p:blipFill>
        <p:spPr bwMode="auto">
          <a:xfrm>
            <a:off x="3403" y="2062401"/>
            <a:ext cx="806979" cy="623649"/>
          </a:xfrm>
          <a:prstGeom prst="rect">
            <a:avLst/>
          </a:prstGeom>
          <a:noFill/>
          <a:ln w="9525">
            <a:noFill/>
            <a:miter lim="800000"/>
            <a:headEnd/>
            <a:tailEnd/>
          </a:ln>
          <a:effectLst/>
        </p:spPr>
      </p:pic>
      <p:pic>
        <p:nvPicPr>
          <p:cNvPr id="22" name="Picture 2"/>
          <p:cNvPicPr>
            <a:picLocks noChangeAspect="1" noChangeArrowheads="1"/>
          </p:cNvPicPr>
          <p:nvPr/>
        </p:nvPicPr>
        <p:blipFill>
          <a:blip r:embed="rId3"/>
          <a:srcRect/>
          <a:stretch>
            <a:fillRect/>
          </a:stretch>
        </p:blipFill>
        <p:spPr bwMode="auto">
          <a:xfrm>
            <a:off x="1137938" y="2420888"/>
            <a:ext cx="806979" cy="623649"/>
          </a:xfrm>
          <a:prstGeom prst="rect">
            <a:avLst/>
          </a:prstGeom>
          <a:noFill/>
          <a:ln w="9525">
            <a:noFill/>
            <a:miter lim="800000"/>
            <a:headEnd/>
            <a:tailEnd/>
          </a:ln>
          <a:effectLst/>
        </p:spPr>
      </p:pic>
      <p:pic>
        <p:nvPicPr>
          <p:cNvPr id="23" name="Picture 2"/>
          <p:cNvPicPr>
            <a:picLocks noChangeAspect="1" noChangeArrowheads="1"/>
          </p:cNvPicPr>
          <p:nvPr/>
        </p:nvPicPr>
        <p:blipFill>
          <a:blip r:embed="rId3"/>
          <a:srcRect/>
          <a:stretch>
            <a:fillRect/>
          </a:stretch>
        </p:blipFill>
        <p:spPr bwMode="auto">
          <a:xfrm>
            <a:off x="3404" y="2993736"/>
            <a:ext cx="806979" cy="623649"/>
          </a:xfrm>
          <a:prstGeom prst="rect">
            <a:avLst/>
          </a:prstGeom>
          <a:noFill/>
          <a:ln w="9525">
            <a:noFill/>
            <a:miter lim="800000"/>
            <a:headEnd/>
            <a:tailEnd/>
          </a:ln>
          <a:effectLst/>
        </p:spPr>
      </p:pic>
      <p:pic>
        <p:nvPicPr>
          <p:cNvPr id="24" name="Picture 2"/>
          <p:cNvPicPr>
            <a:picLocks noChangeAspect="1" noChangeArrowheads="1"/>
          </p:cNvPicPr>
          <p:nvPr/>
        </p:nvPicPr>
        <p:blipFill>
          <a:blip r:embed="rId3"/>
          <a:srcRect/>
          <a:stretch>
            <a:fillRect/>
          </a:stretch>
        </p:blipFill>
        <p:spPr bwMode="auto">
          <a:xfrm>
            <a:off x="1137938" y="2858269"/>
            <a:ext cx="806979" cy="623649"/>
          </a:xfrm>
          <a:prstGeom prst="rect">
            <a:avLst/>
          </a:prstGeom>
          <a:noFill/>
          <a:ln w="9525">
            <a:noFill/>
            <a:miter lim="800000"/>
            <a:headEnd/>
            <a:tailEnd/>
          </a:ln>
          <a:effectLst/>
        </p:spPr>
      </p:pic>
      <p:pic>
        <p:nvPicPr>
          <p:cNvPr id="25" name="Picture 2"/>
          <p:cNvPicPr>
            <a:picLocks noChangeAspect="1" noChangeArrowheads="1"/>
          </p:cNvPicPr>
          <p:nvPr/>
        </p:nvPicPr>
        <p:blipFill>
          <a:blip r:embed="rId3"/>
          <a:srcRect/>
          <a:stretch>
            <a:fillRect/>
          </a:stretch>
        </p:blipFill>
        <p:spPr bwMode="auto">
          <a:xfrm>
            <a:off x="460605" y="3434002"/>
            <a:ext cx="806979" cy="623649"/>
          </a:xfrm>
          <a:prstGeom prst="rect">
            <a:avLst/>
          </a:prstGeom>
          <a:noFill/>
          <a:ln w="9525">
            <a:noFill/>
            <a:miter lim="800000"/>
            <a:headEnd/>
            <a:tailEnd/>
          </a:ln>
          <a:effectLst/>
        </p:spPr>
      </p:pic>
      <p:pic>
        <p:nvPicPr>
          <p:cNvPr id="26" name="Picture 2"/>
          <p:cNvPicPr>
            <a:picLocks noChangeAspect="1" noChangeArrowheads="1"/>
          </p:cNvPicPr>
          <p:nvPr/>
        </p:nvPicPr>
        <p:blipFill>
          <a:blip r:embed="rId3"/>
          <a:srcRect/>
          <a:stretch>
            <a:fillRect/>
          </a:stretch>
        </p:blipFill>
        <p:spPr bwMode="auto">
          <a:xfrm>
            <a:off x="903909" y="4420903"/>
            <a:ext cx="806979" cy="623649"/>
          </a:xfrm>
          <a:prstGeom prst="rect">
            <a:avLst/>
          </a:prstGeom>
          <a:noFill/>
          <a:ln w="9525">
            <a:noFill/>
            <a:miter lim="800000"/>
            <a:headEnd/>
            <a:tailEnd/>
          </a:ln>
          <a:effectLst/>
        </p:spPr>
      </p:pic>
      <p:pic>
        <p:nvPicPr>
          <p:cNvPr id="27" name="Picture 2"/>
          <p:cNvPicPr>
            <a:picLocks noChangeAspect="1" noChangeArrowheads="1"/>
          </p:cNvPicPr>
          <p:nvPr/>
        </p:nvPicPr>
        <p:blipFill>
          <a:blip r:embed="rId3"/>
          <a:srcRect/>
          <a:stretch>
            <a:fillRect/>
          </a:stretch>
        </p:blipFill>
        <p:spPr bwMode="auto">
          <a:xfrm>
            <a:off x="1036465" y="3958937"/>
            <a:ext cx="806979" cy="623649"/>
          </a:xfrm>
          <a:prstGeom prst="rect">
            <a:avLst/>
          </a:prstGeom>
          <a:noFill/>
          <a:ln w="9525">
            <a:noFill/>
            <a:miter lim="800000"/>
            <a:headEnd/>
            <a:tailEnd/>
          </a:ln>
          <a:effectLst/>
        </p:spPr>
      </p:pic>
      <p:pic>
        <p:nvPicPr>
          <p:cNvPr id="28" name="Picture 2"/>
          <p:cNvPicPr>
            <a:picLocks noChangeAspect="1" noChangeArrowheads="1"/>
          </p:cNvPicPr>
          <p:nvPr/>
        </p:nvPicPr>
        <p:blipFill>
          <a:blip r:embed="rId3"/>
          <a:srcRect/>
          <a:stretch>
            <a:fillRect/>
          </a:stretch>
        </p:blipFill>
        <p:spPr bwMode="auto">
          <a:xfrm>
            <a:off x="1171805" y="3467868"/>
            <a:ext cx="806979" cy="623649"/>
          </a:xfrm>
          <a:prstGeom prst="rect">
            <a:avLst/>
          </a:prstGeom>
          <a:noFill/>
          <a:ln w="9525">
            <a:noFill/>
            <a:miter lim="800000"/>
            <a:headEnd/>
            <a:tailEnd/>
          </a:ln>
          <a:effectLst/>
        </p:spPr>
      </p:pic>
      <p:pic>
        <p:nvPicPr>
          <p:cNvPr id="29" name="Picture 2"/>
          <p:cNvPicPr>
            <a:picLocks noChangeAspect="1" noChangeArrowheads="1"/>
          </p:cNvPicPr>
          <p:nvPr/>
        </p:nvPicPr>
        <p:blipFill>
          <a:blip r:embed="rId3"/>
          <a:srcRect/>
          <a:stretch>
            <a:fillRect/>
          </a:stretch>
        </p:blipFill>
        <p:spPr bwMode="auto">
          <a:xfrm>
            <a:off x="31221" y="4026668"/>
            <a:ext cx="806979" cy="623649"/>
          </a:xfrm>
          <a:prstGeom prst="rect">
            <a:avLst/>
          </a:prstGeom>
          <a:noFill/>
          <a:ln w="9525">
            <a:noFill/>
            <a:miter lim="800000"/>
            <a:headEnd/>
            <a:tailEnd/>
          </a:ln>
          <a:effectLst/>
        </p:spPr>
      </p:pic>
      <p:pic>
        <p:nvPicPr>
          <p:cNvPr id="30" name="Picture 2"/>
          <p:cNvPicPr>
            <a:picLocks noChangeAspect="1" noChangeArrowheads="1"/>
          </p:cNvPicPr>
          <p:nvPr/>
        </p:nvPicPr>
        <p:blipFill>
          <a:blip r:embed="rId3"/>
          <a:srcRect/>
          <a:stretch>
            <a:fillRect/>
          </a:stretch>
        </p:blipFill>
        <p:spPr bwMode="auto">
          <a:xfrm>
            <a:off x="57115" y="5318367"/>
            <a:ext cx="806979" cy="623649"/>
          </a:xfrm>
          <a:prstGeom prst="rect">
            <a:avLst/>
          </a:prstGeom>
          <a:noFill/>
          <a:ln w="9525">
            <a:noFill/>
            <a:miter lim="800000"/>
            <a:headEnd/>
            <a:tailEnd/>
          </a:ln>
          <a:effectLst/>
        </p:spPr>
      </p:pic>
      <p:pic>
        <p:nvPicPr>
          <p:cNvPr id="31" name="Picture 2"/>
          <p:cNvPicPr>
            <a:picLocks noChangeAspect="1" noChangeArrowheads="1"/>
          </p:cNvPicPr>
          <p:nvPr/>
        </p:nvPicPr>
        <p:blipFill>
          <a:blip r:embed="rId3"/>
          <a:srcRect/>
          <a:stretch>
            <a:fillRect/>
          </a:stretch>
        </p:blipFill>
        <p:spPr bwMode="auto">
          <a:xfrm>
            <a:off x="1267584" y="4420903"/>
            <a:ext cx="806979" cy="623649"/>
          </a:xfrm>
          <a:prstGeom prst="rect">
            <a:avLst/>
          </a:prstGeom>
          <a:noFill/>
          <a:ln w="9525">
            <a:noFill/>
            <a:miter lim="800000"/>
            <a:headEnd/>
            <a:tailEnd/>
          </a:ln>
          <a:effectLst/>
        </p:spPr>
      </p:pic>
      <p:pic>
        <p:nvPicPr>
          <p:cNvPr id="32" name="Picture 2"/>
          <p:cNvPicPr>
            <a:picLocks noChangeAspect="1" noChangeArrowheads="1"/>
          </p:cNvPicPr>
          <p:nvPr/>
        </p:nvPicPr>
        <p:blipFill>
          <a:blip r:embed="rId3"/>
          <a:srcRect/>
          <a:stretch>
            <a:fillRect/>
          </a:stretch>
        </p:blipFill>
        <p:spPr bwMode="auto">
          <a:xfrm>
            <a:off x="1476608" y="3772669"/>
            <a:ext cx="806979" cy="623649"/>
          </a:xfrm>
          <a:prstGeom prst="rect">
            <a:avLst/>
          </a:prstGeom>
          <a:noFill/>
          <a:ln w="9525">
            <a:noFill/>
            <a:miter lim="800000"/>
            <a:headEnd/>
            <a:tailEnd/>
          </a:ln>
          <a:effectLst/>
        </p:spPr>
      </p:pic>
      <p:pic>
        <p:nvPicPr>
          <p:cNvPr id="33" name="Picture 2"/>
          <p:cNvPicPr>
            <a:picLocks noChangeAspect="1" noChangeArrowheads="1"/>
          </p:cNvPicPr>
          <p:nvPr/>
        </p:nvPicPr>
        <p:blipFill>
          <a:blip r:embed="rId3"/>
          <a:srcRect/>
          <a:stretch>
            <a:fillRect/>
          </a:stretch>
        </p:blipFill>
        <p:spPr bwMode="auto">
          <a:xfrm>
            <a:off x="765406" y="3958937"/>
            <a:ext cx="575858" cy="461966"/>
          </a:xfrm>
          <a:prstGeom prst="rect">
            <a:avLst/>
          </a:prstGeom>
          <a:noFill/>
          <a:ln w="9525">
            <a:noFill/>
            <a:miter lim="800000"/>
            <a:headEnd/>
            <a:tailEnd/>
          </a:ln>
          <a:effectLst/>
        </p:spPr>
      </p:pic>
      <p:pic>
        <p:nvPicPr>
          <p:cNvPr id="34" name="Picture 2"/>
          <p:cNvPicPr>
            <a:picLocks noChangeAspect="1" noChangeArrowheads="1"/>
          </p:cNvPicPr>
          <p:nvPr/>
        </p:nvPicPr>
        <p:blipFill>
          <a:blip r:embed="rId3"/>
          <a:srcRect/>
          <a:stretch>
            <a:fillRect/>
          </a:stretch>
        </p:blipFill>
        <p:spPr bwMode="auto">
          <a:xfrm>
            <a:off x="528340" y="1859204"/>
            <a:ext cx="575858" cy="461966"/>
          </a:xfrm>
          <a:prstGeom prst="rect">
            <a:avLst/>
          </a:prstGeom>
          <a:noFill/>
          <a:ln w="9525">
            <a:noFill/>
            <a:miter lim="800000"/>
            <a:headEnd/>
            <a:tailEnd/>
          </a:ln>
          <a:effectLst/>
        </p:spPr>
      </p:pic>
      <p:pic>
        <p:nvPicPr>
          <p:cNvPr id="35" name="Picture 2"/>
          <p:cNvPicPr>
            <a:picLocks noChangeAspect="1" noChangeArrowheads="1"/>
          </p:cNvPicPr>
          <p:nvPr/>
        </p:nvPicPr>
        <p:blipFill>
          <a:blip r:embed="rId3"/>
          <a:srcRect/>
          <a:stretch>
            <a:fillRect/>
          </a:stretch>
        </p:blipFill>
        <p:spPr bwMode="auto">
          <a:xfrm>
            <a:off x="155807" y="2672004"/>
            <a:ext cx="575858" cy="461966"/>
          </a:xfrm>
          <a:prstGeom prst="rect">
            <a:avLst/>
          </a:prstGeom>
          <a:noFill/>
          <a:ln w="9525">
            <a:noFill/>
            <a:miter lim="800000"/>
            <a:headEnd/>
            <a:tailEnd/>
          </a:ln>
          <a:effectLst/>
        </p:spPr>
      </p:pic>
      <p:pic>
        <p:nvPicPr>
          <p:cNvPr id="36" name="Picture 2"/>
          <p:cNvPicPr>
            <a:picLocks noChangeAspect="1" noChangeArrowheads="1"/>
          </p:cNvPicPr>
          <p:nvPr/>
        </p:nvPicPr>
        <p:blipFill>
          <a:blip r:embed="rId3"/>
          <a:srcRect/>
          <a:stretch>
            <a:fillRect/>
          </a:stretch>
        </p:blipFill>
        <p:spPr bwMode="auto">
          <a:xfrm>
            <a:off x="1036465" y="2191787"/>
            <a:ext cx="575858" cy="461966"/>
          </a:xfrm>
          <a:prstGeom prst="rect">
            <a:avLst/>
          </a:prstGeom>
          <a:noFill/>
          <a:ln w="9525">
            <a:noFill/>
            <a:miter lim="800000"/>
            <a:headEnd/>
            <a:tailEnd/>
          </a:ln>
          <a:effectLst/>
        </p:spPr>
      </p:pic>
      <p:pic>
        <p:nvPicPr>
          <p:cNvPr id="37" name="Picture 2"/>
          <p:cNvPicPr>
            <a:picLocks noChangeAspect="1" noChangeArrowheads="1"/>
          </p:cNvPicPr>
          <p:nvPr/>
        </p:nvPicPr>
        <p:blipFill>
          <a:blip r:embed="rId3"/>
          <a:srcRect/>
          <a:stretch>
            <a:fillRect/>
          </a:stretch>
        </p:blipFill>
        <p:spPr bwMode="auto">
          <a:xfrm>
            <a:off x="460607" y="3044537"/>
            <a:ext cx="575858" cy="461966"/>
          </a:xfrm>
          <a:prstGeom prst="rect">
            <a:avLst/>
          </a:prstGeom>
          <a:noFill/>
          <a:ln w="9525">
            <a:noFill/>
            <a:miter lim="800000"/>
            <a:headEnd/>
            <a:tailEnd/>
          </a:ln>
          <a:effectLst/>
        </p:spPr>
      </p:pic>
      <p:pic>
        <p:nvPicPr>
          <p:cNvPr id="39" name="Picture 3"/>
          <p:cNvPicPr>
            <a:picLocks noChangeAspect="1" noChangeArrowheads="1"/>
          </p:cNvPicPr>
          <p:nvPr/>
        </p:nvPicPr>
        <p:blipFill>
          <a:blip r:embed="rId4"/>
          <a:srcRect l="30519" t="15354" r="36999" b="13921"/>
          <a:stretch>
            <a:fillRect/>
          </a:stretch>
        </p:blipFill>
        <p:spPr bwMode="auto">
          <a:xfrm>
            <a:off x="8085390" y="2446198"/>
            <a:ext cx="593219" cy="687772"/>
          </a:xfrm>
          <a:prstGeom prst="rect">
            <a:avLst/>
          </a:prstGeom>
          <a:noFill/>
          <a:ln w="9525">
            <a:noFill/>
            <a:miter lim="800000"/>
            <a:headEnd/>
            <a:tailEnd/>
          </a:ln>
          <a:effectLst/>
        </p:spPr>
      </p:pic>
      <p:pic>
        <p:nvPicPr>
          <p:cNvPr id="40" name="Picture 3"/>
          <p:cNvPicPr>
            <a:picLocks noChangeAspect="1" noChangeArrowheads="1"/>
          </p:cNvPicPr>
          <p:nvPr/>
        </p:nvPicPr>
        <p:blipFill>
          <a:blip r:embed="rId4"/>
          <a:srcRect l="30519" t="15354" r="36999" b="13921"/>
          <a:stretch>
            <a:fillRect/>
          </a:stretch>
        </p:blipFill>
        <p:spPr bwMode="auto">
          <a:xfrm>
            <a:off x="7962761" y="3706922"/>
            <a:ext cx="161201" cy="186895"/>
          </a:xfrm>
          <a:prstGeom prst="rect">
            <a:avLst/>
          </a:prstGeom>
          <a:noFill/>
          <a:ln w="9525">
            <a:noFill/>
            <a:miter lim="800000"/>
            <a:headEnd/>
            <a:tailEnd/>
          </a:ln>
          <a:effectLst/>
        </p:spPr>
      </p:pic>
      <p:pic>
        <p:nvPicPr>
          <p:cNvPr id="41" name="Picture 3"/>
          <p:cNvPicPr>
            <a:picLocks noChangeAspect="1" noChangeArrowheads="1"/>
          </p:cNvPicPr>
          <p:nvPr/>
        </p:nvPicPr>
        <p:blipFill>
          <a:blip r:embed="rId4"/>
          <a:srcRect l="30519" t="15354" r="36999" b="13921"/>
          <a:stretch>
            <a:fillRect/>
          </a:stretch>
        </p:blipFill>
        <p:spPr bwMode="auto">
          <a:xfrm>
            <a:off x="7488076" y="3254694"/>
            <a:ext cx="367735" cy="426348"/>
          </a:xfrm>
          <a:prstGeom prst="rect">
            <a:avLst/>
          </a:prstGeom>
          <a:noFill/>
          <a:ln w="9525">
            <a:noFill/>
            <a:miter lim="800000"/>
            <a:headEnd/>
            <a:tailEnd/>
          </a:ln>
          <a:effectLst/>
        </p:spPr>
      </p:pic>
      <p:pic>
        <p:nvPicPr>
          <p:cNvPr id="42" name="Picture 6"/>
          <p:cNvPicPr>
            <a:picLocks noChangeAspect="1" noChangeArrowheads="1"/>
          </p:cNvPicPr>
          <p:nvPr/>
        </p:nvPicPr>
        <p:blipFill>
          <a:blip r:embed="rId5"/>
          <a:srcRect/>
          <a:stretch>
            <a:fillRect/>
          </a:stretch>
        </p:blipFill>
        <p:spPr bwMode="auto">
          <a:xfrm>
            <a:off x="8382000" y="3786994"/>
            <a:ext cx="609600" cy="609600"/>
          </a:xfrm>
          <a:prstGeom prst="rect">
            <a:avLst/>
          </a:prstGeom>
          <a:noFill/>
          <a:ln w="9525">
            <a:noFill/>
            <a:miter lim="800000"/>
            <a:headEnd/>
            <a:tailEnd/>
          </a:ln>
          <a:effectLst/>
        </p:spPr>
      </p:pic>
      <p:pic>
        <p:nvPicPr>
          <p:cNvPr id="43" name="Picture 6"/>
          <p:cNvPicPr>
            <a:picLocks noChangeAspect="1" noChangeArrowheads="1"/>
          </p:cNvPicPr>
          <p:nvPr/>
        </p:nvPicPr>
        <p:blipFill>
          <a:blip r:embed="rId5"/>
          <a:srcRect/>
          <a:stretch>
            <a:fillRect/>
          </a:stretch>
        </p:blipFill>
        <p:spPr bwMode="auto">
          <a:xfrm>
            <a:off x="8306562" y="3312585"/>
            <a:ext cx="373789" cy="373789"/>
          </a:xfrm>
          <a:prstGeom prst="rect">
            <a:avLst/>
          </a:prstGeom>
          <a:noFill/>
          <a:ln w="9525">
            <a:noFill/>
            <a:miter lim="800000"/>
            <a:headEnd/>
            <a:tailEnd/>
          </a:ln>
          <a:effectLst/>
        </p:spPr>
      </p:pic>
      <p:pic>
        <p:nvPicPr>
          <p:cNvPr id="44" name="Picture 6"/>
          <p:cNvPicPr>
            <a:picLocks noChangeAspect="1" noChangeArrowheads="1"/>
          </p:cNvPicPr>
          <p:nvPr/>
        </p:nvPicPr>
        <p:blipFill>
          <a:blip r:embed="rId5"/>
          <a:srcRect/>
          <a:stretch>
            <a:fillRect/>
          </a:stretch>
        </p:blipFill>
        <p:spPr bwMode="auto">
          <a:xfrm>
            <a:off x="7703411" y="2543420"/>
            <a:ext cx="373789" cy="373789"/>
          </a:xfrm>
          <a:prstGeom prst="rect">
            <a:avLst/>
          </a:prstGeom>
          <a:noFill/>
          <a:ln w="9525">
            <a:noFill/>
            <a:miter lim="800000"/>
            <a:headEnd/>
            <a:tailEnd/>
          </a:ln>
          <a:effectLst/>
        </p:spPr>
      </p:pic>
      <p:pic>
        <p:nvPicPr>
          <p:cNvPr id="45" name="Picture 6"/>
          <p:cNvPicPr>
            <a:picLocks noChangeAspect="1" noChangeArrowheads="1"/>
          </p:cNvPicPr>
          <p:nvPr/>
        </p:nvPicPr>
        <p:blipFill>
          <a:blip r:embed="rId5"/>
          <a:srcRect/>
          <a:stretch>
            <a:fillRect/>
          </a:stretch>
        </p:blipFill>
        <p:spPr bwMode="auto">
          <a:xfrm>
            <a:off x="7482022" y="3943984"/>
            <a:ext cx="373789" cy="373789"/>
          </a:xfrm>
          <a:prstGeom prst="rect">
            <a:avLst/>
          </a:prstGeom>
          <a:noFill/>
          <a:ln w="9525">
            <a:noFill/>
            <a:miter lim="800000"/>
            <a:headEnd/>
            <a:tailEnd/>
          </a:ln>
          <a:effectLst/>
        </p:spPr>
      </p:pic>
      <p:pic>
        <p:nvPicPr>
          <p:cNvPr id="46" name="Picture 3"/>
          <p:cNvPicPr>
            <a:picLocks noChangeAspect="1" noChangeArrowheads="1"/>
          </p:cNvPicPr>
          <p:nvPr/>
        </p:nvPicPr>
        <p:blipFill>
          <a:blip r:embed="rId4"/>
          <a:srcRect l="30519" t="15354" r="36999" b="13921"/>
          <a:stretch>
            <a:fillRect/>
          </a:stretch>
        </p:blipFill>
        <p:spPr bwMode="auto">
          <a:xfrm>
            <a:off x="7825634" y="4317773"/>
            <a:ext cx="503132" cy="583326"/>
          </a:xfrm>
          <a:prstGeom prst="rect">
            <a:avLst/>
          </a:prstGeom>
          <a:noFill/>
          <a:ln w="9525">
            <a:noFill/>
            <a:miter lim="800000"/>
            <a:headEnd/>
            <a:tailEnd/>
          </a:ln>
          <a:effectLst/>
        </p:spPr>
      </p:pic>
      <p:pic>
        <p:nvPicPr>
          <p:cNvPr id="47" name="Picture 6"/>
          <p:cNvPicPr>
            <a:picLocks noChangeAspect="1" noChangeArrowheads="1"/>
          </p:cNvPicPr>
          <p:nvPr/>
        </p:nvPicPr>
        <p:blipFill>
          <a:blip r:embed="rId5"/>
          <a:srcRect/>
          <a:stretch>
            <a:fillRect/>
          </a:stretch>
        </p:blipFill>
        <p:spPr bwMode="auto">
          <a:xfrm>
            <a:off x="6872422" y="3708173"/>
            <a:ext cx="609600" cy="609600"/>
          </a:xfrm>
          <a:prstGeom prst="rect">
            <a:avLst/>
          </a:prstGeom>
          <a:noFill/>
          <a:ln w="9525">
            <a:noFill/>
            <a:miter lim="800000"/>
            <a:headEnd/>
            <a:tailEnd/>
          </a:ln>
          <a:effectLst/>
        </p:spPr>
      </p:pic>
      <p:pic>
        <p:nvPicPr>
          <p:cNvPr id="48" name="Picture 6"/>
          <p:cNvPicPr>
            <a:picLocks noChangeAspect="1" noChangeArrowheads="1"/>
          </p:cNvPicPr>
          <p:nvPr/>
        </p:nvPicPr>
        <p:blipFill>
          <a:blip r:embed="rId5"/>
          <a:srcRect/>
          <a:stretch>
            <a:fillRect/>
          </a:stretch>
        </p:blipFill>
        <p:spPr bwMode="auto">
          <a:xfrm>
            <a:off x="6961887" y="3307253"/>
            <a:ext cx="373789" cy="373789"/>
          </a:xfrm>
          <a:prstGeom prst="rect">
            <a:avLst/>
          </a:prstGeom>
          <a:noFill/>
          <a:ln w="9525">
            <a:noFill/>
            <a:miter lim="800000"/>
            <a:headEnd/>
            <a:tailEnd/>
          </a:ln>
          <a:effectLst/>
        </p:spPr>
      </p:pic>
      <p:pic>
        <p:nvPicPr>
          <p:cNvPr id="49" name="Picture 3"/>
          <p:cNvPicPr>
            <a:picLocks noChangeAspect="1" noChangeArrowheads="1"/>
          </p:cNvPicPr>
          <p:nvPr/>
        </p:nvPicPr>
        <p:blipFill>
          <a:blip r:embed="rId4"/>
          <a:srcRect l="30519" t="15354" r="36999" b="13921"/>
          <a:stretch>
            <a:fillRect/>
          </a:stretch>
        </p:blipFill>
        <p:spPr bwMode="auto">
          <a:xfrm>
            <a:off x="7108233" y="4420903"/>
            <a:ext cx="373789" cy="433367"/>
          </a:xfrm>
          <a:prstGeom prst="rect">
            <a:avLst/>
          </a:prstGeom>
          <a:noFill/>
          <a:ln w="9525">
            <a:noFill/>
            <a:miter lim="800000"/>
            <a:headEnd/>
            <a:tailEnd/>
          </a:ln>
          <a:effectLst/>
        </p:spPr>
      </p:pic>
      <p:pic>
        <p:nvPicPr>
          <p:cNvPr id="50" name="Picture 7"/>
          <p:cNvPicPr>
            <a:picLocks noChangeAspect="1" noChangeArrowheads="1"/>
          </p:cNvPicPr>
          <p:nvPr/>
        </p:nvPicPr>
        <p:blipFill>
          <a:blip r:embed="rId6"/>
          <a:srcRect/>
          <a:stretch>
            <a:fillRect/>
          </a:stretch>
        </p:blipFill>
        <p:spPr bwMode="auto">
          <a:xfrm>
            <a:off x="6961887" y="2543420"/>
            <a:ext cx="709351" cy="709351"/>
          </a:xfrm>
          <a:prstGeom prst="rect">
            <a:avLst/>
          </a:prstGeom>
          <a:noFill/>
          <a:ln w="9525">
            <a:noFill/>
            <a:miter lim="800000"/>
            <a:headEnd/>
            <a:tailEnd/>
          </a:ln>
          <a:effectLst/>
        </p:spPr>
      </p:pic>
      <p:pic>
        <p:nvPicPr>
          <p:cNvPr id="51" name="Picture 7"/>
          <p:cNvPicPr>
            <a:picLocks noChangeAspect="1" noChangeArrowheads="1"/>
          </p:cNvPicPr>
          <p:nvPr/>
        </p:nvPicPr>
        <p:blipFill>
          <a:blip r:embed="rId6"/>
          <a:srcRect/>
          <a:stretch>
            <a:fillRect/>
          </a:stretch>
        </p:blipFill>
        <p:spPr bwMode="auto">
          <a:xfrm>
            <a:off x="8282249" y="4609016"/>
            <a:ext cx="709351" cy="709351"/>
          </a:xfrm>
          <a:prstGeom prst="rect">
            <a:avLst/>
          </a:prstGeom>
          <a:noFill/>
          <a:ln w="9525">
            <a:noFill/>
            <a:miter lim="800000"/>
            <a:headEnd/>
            <a:tailEnd/>
          </a:ln>
          <a:effectLst/>
        </p:spPr>
      </p:pic>
      <p:pic>
        <p:nvPicPr>
          <p:cNvPr id="52" name="Picture 7"/>
          <p:cNvPicPr>
            <a:picLocks noChangeAspect="1" noChangeArrowheads="1"/>
          </p:cNvPicPr>
          <p:nvPr/>
        </p:nvPicPr>
        <p:blipFill>
          <a:blip r:embed="rId6"/>
          <a:srcRect/>
          <a:stretch>
            <a:fillRect/>
          </a:stretch>
        </p:blipFill>
        <p:spPr bwMode="auto">
          <a:xfrm>
            <a:off x="7928895" y="3157573"/>
            <a:ext cx="348930" cy="348930"/>
          </a:xfrm>
          <a:prstGeom prst="rect">
            <a:avLst/>
          </a:prstGeom>
          <a:noFill/>
          <a:ln w="9525">
            <a:noFill/>
            <a:miter lim="800000"/>
            <a:headEnd/>
            <a:tailEnd/>
          </a:ln>
          <a:effectLst/>
        </p:spPr>
      </p:pic>
      <p:pic>
        <p:nvPicPr>
          <p:cNvPr id="53" name="Picture 7"/>
          <p:cNvPicPr>
            <a:picLocks noChangeAspect="1" noChangeArrowheads="1"/>
          </p:cNvPicPr>
          <p:nvPr/>
        </p:nvPicPr>
        <p:blipFill>
          <a:blip r:embed="rId6"/>
          <a:srcRect/>
          <a:stretch>
            <a:fillRect/>
          </a:stretch>
        </p:blipFill>
        <p:spPr bwMode="auto">
          <a:xfrm>
            <a:off x="7476704" y="4758941"/>
            <a:ext cx="348930" cy="348930"/>
          </a:xfrm>
          <a:prstGeom prst="rect">
            <a:avLst/>
          </a:prstGeom>
          <a:noFill/>
          <a:ln w="9525">
            <a:noFill/>
            <a:miter lim="800000"/>
            <a:headEnd/>
            <a:tailEnd/>
          </a:ln>
          <a:effectLst/>
        </p:spPr>
      </p:pic>
      <p:pic>
        <p:nvPicPr>
          <p:cNvPr id="54" name="Picture 7"/>
          <p:cNvPicPr>
            <a:picLocks noChangeAspect="1" noChangeArrowheads="1"/>
          </p:cNvPicPr>
          <p:nvPr/>
        </p:nvPicPr>
        <p:blipFill>
          <a:blip r:embed="rId6"/>
          <a:srcRect/>
          <a:stretch>
            <a:fillRect/>
          </a:stretch>
        </p:blipFill>
        <p:spPr bwMode="auto">
          <a:xfrm>
            <a:off x="6697957" y="4410011"/>
            <a:ext cx="348930" cy="348930"/>
          </a:xfrm>
          <a:prstGeom prst="rect">
            <a:avLst/>
          </a:prstGeom>
          <a:noFill/>
          <a:ln w="9525">
            <a:noFill/>
            <a:miter lim="800000"/>
            <a:headEnd/>
            <a:tailEnd/>
          </a:ln>
          <a:effectLst/>
        </p:spPr>
      </p:pic>
      <p:pic>
        <p:nvPicPr>
          <p:cNvPr id="55" name="Picture 7"/>
          <p:cNvPicPr>
            <a:picLocks noChangeAspect="1" noChangeArrowheads="1"/>
          </p:cNvPicPr>
          <p:nvPr/>
        </p:nvPicPr>
        <p:blipFill>
          <a:blip r:embed="rId6"/>
          <a:srcRect/>
          <a:stretch>
            <a:fillRect/>
          </a:stretch>
        </p:blipFill>
        <p:spPr bwMode="auto">
          <a:xfrm>
            <a:off x="8282249" y="2062401"/>
            <a:ext cx="348930" cy="348930"/>
          </a:xfrm>
          <a:prstGeom prst="rect">
            <a:avLst/>
          </a:prstGeom>
          <a:noFill/>
          <a:ln w="9525">
            <a:noFill/>
            <a:miter lim="800000"/>
            <a:headEnd/>
            <a:tailEnd/>
          </a:ln>
          <a:effectLst/>
        </p:spPr>
      </p:pic>
      <p:pic>
        <p:nvPicPr>
          <p:cNvPr id="56" name="Picture 7"/>
          <p:cNvPicPr>
            <a:picLocks noChangeAspect="1" noChangeArrowheads="1"/>
          </p:cNvPicPr>
          <p:nvPr/>
        </p:nvPicPr>
        <p:blipFill>
          <a:blip r:embed="rId6"/>
          <a:srcRect/>
          <a:stretch>
            <a:fillRect/>
          </a:stretch>
        </p:blipFill>
        <p:spPr bwMode="auto">
          <a:xfrm>
            <a:off x="8609114" y="3359243"/>
            <a:ext cx="348930" cy="348930"/>
          </a:xfrm>
          <a:prstGeom prst="rect">
            <a:avLst/>
          </a:prstGeom>
          <a:noFill/>
          <a:ln w="9525">
            <a:noFill/>
            <a:miter lim="800000"/>
            <a:headEnd/>
            <a:tailEnd/>
          </a:ln>
          <a:effectLst/>
        </p:spPr>
      </p:pic>
      <p:pic>
        <p:nvPicPr>
          <p:cNvPr id="57" name="Picture 3"/>
          <p:cNvPicPr>
            <a:picLocks noChangeAspect="1" noChangeArrowheads="1"/>
          </p:cNvPicPr>
          <p:nvPr/>
        </p:nvPicPr>
        <p:blipFill>
          <a:blip r:embed="rId4"/>
          <a:srcRect l="30519" t="15354" r="36999" b="13921"/>
          <a:stretch>
            <a:fillRect/>
          </a:stretch>
        </p:blipFill>
        <p:spPr bwMode="auto">
          <a:xfrm>
            <a:off x="8606218" y="3080404"/>
            <a:ext cx="161201" cy="186895"/>
          </a:xfrm>
          <a:prstGeom prst="rect">
            <a:avLst/>
          </a:prstGeom>
          <a:noFill/>
          <a:ln w="9525">
            <a:noFill/>
            <a:miter lim="800000"/>
            <a:headEnd/>
            <a:tailEnd/>
          </a:ln>
          <a:effectLst/>
        </p:spPr>
      </p:pic>
      <p:pic>
        <p:nvPicPr>
          <p:cNvPr id="58" name="Picture 7"/>
          <p:cNvPicPr>
            <a:picLocks noChangeAspect="1" noChangeArrowheads="1"/>
          </p:cNvPicPr>
          <p:nvPr/>
        </p:nvPicPr>
        <p:blipFill>
          <a:blip r:embed="rId6"/>
          <a:srcRect/>
          <a:stretch>
            <a:fillRect/>
          </a:stretch>
        </p:blipFill>
        <p:spPr bwMode="auto">
          <a:xfrm>
            <a:off x="7825634" y="3943984"/>
            <a:ext cx="348930" cy="348930"/>
          </a:xfrm>
          <a:prstGeom prst="rect">
            <a:avLst/>
          </a:prstGeom>
          <a:noFill/>
          <a:ln w="9525">
            <a:noFill/>
            <a:miter lim="800000"/>
            <a:headEnd/>
            <a:tailEnd/>
          </a:ln>
          <a:effectLst/>
        </p:spPr>
      </p:pic>
      <p:pic>
        <p:nvPicPr>
          <p:cNvPr id="59" name="Picture 3"/>
          <p:cNvPicPr>
            <a:picLocks noChangeAspect="1" noChangeArrowheads="1"/>
          </p:cNvPicPr>
          <p:nvPr/>
        </p:nvPicPr>
        <p:blipFill>
          <a:blip r:embed="rId4"/>
          <a:srcRect l="30519" t="15354" r="36999" b="13921"/>
          <a:stretch>
            <a:fillRect/>
          </a:stretch>
        </p:blipFill>
        <p:spPr bwMode="auto">
          <a:xfrm>
            <a:off x="6675856" y="3605327"/>
            <a:ext cx="161201" cy="186895"/>
          </a:xfrm>
          <a:prstGeom prst="rect">
            <a:avLst/>
          </a:prstGeom>
          <a:noFill/>
          <a:ln w="9525">
            <a:noFill/>
            <a:miter lim="800000"/>
            <a:headEnd/>
            <a:tailEnd/>
          </a:ln>
          <a:effectLst/>
        </p:spPr>
      </p:pic>
      <p:sp>
        <p:nvSpPr>
          <p:cNvPr id="61" name="Title 3"/>
          <p:cNvSpPr txBox="1">
            <a:spLocks/>
          </p:cNvSpPr>
          <p:nvPr/>
        </p:nvSpPr>
        <p:spPr>
          <a:xfrm>
            <a:off x="203202" y="384703"/>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2" name="Title 3"/>
          <p:cNvSpPr txBox="1">
            <a:spLocks/>
          </p:cNvSpPr>
          <p:nvPr/>
        </p:nvSpPr>
        <p:spPr>
          <a:xfrm>
            <a:off x="304800" y="457200"/>
            <a:ext cx="8229600" cy="728870"/>
          </a:xfrm>
          <a:prstGeom prst="rect">
            <a:avLst/>
          </a:prstGeom>
        </p:spPr>
        <p:txBody>
          <a:bodyPr vert="horz" lIns="91440" tIns="45720" rIns="91440" bIns="45720" rtlCol="0" anchor="ctr">
            <a:normAutofit fontScale="97500"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mj-lt"/>
                <a:ea typeface="+mj-ea"/>
                <a:cs typeface="+mj-cs"/>
              </a:rPr>
              <a:t>Bridging the gap</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3" name="Rectangle 62"/>
          <p:cNvSpPr/>
          <p:nvPr/>
        </p:nvSpPr>
        <p:spPr>
          <a:xfrm>
            <a:off x="2834182" y="3133970"/>
            <a:ext cx="3642818" cy="1262348"/>
          </a:xfrm>
          <a:prstGeom prst="rect">
            <a:avLst/>
          </a:prstGeom>
          <a:noFill/>
          <a:ln w="57150" cap="flat" cmpd="sng" algn="ctr">
            <a:solidFill>
              <a:schemeClr val="accent6"/>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4267200" y="2986111"/>
            <a:ext cx="956406" cy="1508105"/>
          </a:xfrm>
          <a:prstGeom prst="rect">
            <a:avLst/>
          </a:prstGeom>
          <a:noFill/>
        </p:spPr>
        <p:txBody>
          <a:bodyPr wrap="square" rtlCol="0">
            <a:spAutoFit/>
          </a:bodyPr>
          <a:lstStyle/>
          <a:p>
            <a:r>
              <a:rPr lang="en-US" sz="9200" dirty="0" smtClean="0">
                <a:ln>
                  <a:solidFill>
                    <a:srgbClr val="F79646"/>
                  </a:solidFill>
                </a:ln>
                <a:solidFill>
                  <a:schemeClr val="accent6">
                    <a:lumMod val="40000"/>
                    <a:lumOff val="60000"/>
                  </a:schemeClr>
                </a:solidFill>
              </a:rPr>
              <a:t>?</a:t>
            </a:r>
            <a:endParaRPr lang="en-US" sz="9200" dirty="0">
              <a:ln>
                <a:solidFill>
                  <a:srgbClr val="F79646"/>
                </a:solidFill>
              </a:ln>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10984</TotalTime>
  <Words>735</Words>
  <Application>Microsoft Macintosh PowerPoint</Application>
  <PresentationFormat>On-screen Show (4:3)</PresentationFormat>
  <Paragraphs>176</Paragraphs>
  <Slides>23</Slides>
  <Notes>15</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Slide 1</vt:lpstr>
      <vt:lpstr>Slide 2</vt:lpstr>
      <vt:lpstr>Current Reality</vt:lpstr>
      <vt:lpstr>Slide 4</vt:lpstr>
      <vt:lpstr>Slide 5</vt:lpstr>
      <vt:lpstr>Going to Extremes for Quality</vt:lpstr>
      <vt:lpstr> </vt:lpstr>
      <vt:lpstr>Slide 8</vt:lpstr>
      <vt:lpstr> </vt:lpstr>
      <vt:lpstr>Slide 10</vt:lpstr>
      <vt:lpstr>Slide 11</vt:lpstr>
      <vt:lpstr>Slide 12</vt:lpstr>
      <vt:lpstr>Slide 13</vt:lpstr>
      <vt:lpstr>Slide 14</vt:lpstr>
      <vt:lpstr> </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Hodgson</dc:creator>
  <cp:lastModifiedBy>Alex Hodgson</cp:lastModifiedBy>
  <cp:revision>36</cp:revision>
  <dcterms:created xsi:type="dcterms:W3CDTF">2011-10-20T11:15:54Z</dcterms:created>
  <dcterms:modified xsi:type="dcterms:W3CDTF">2011-10-21T22:36:43Z</dcterms:modified>
</cp:coreProperties>
</file>