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theme/theme4.xml" ContentType="application/vnd.openxmlformats-officedocument.theme+xml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  <p:sldMasterId id="2147483648" r:id="rId5"/>
  </p:sldMasterIdLst>
  <p:notesMasterIdLst>
    <p:notesMasterId r:id="rId31"/>
  </p:notesMasterIdLst>
  <p:handoutMasterIdLst>
    <p:handoutMasterId r:id="rId32"/>
  </p:handoutMasterIdLst>
  <p:sldIdLst>
    <p:sldId id="332" r:id="rId6"/>
    <p:sldId id="321" r:id="rId7"/>
    <p:sldId id="320" r:id="rId8"/>
    <p:sldId id="315" r:id="rId9"/>
    <p:sldId id="325" r:id="rId10"/>
    <p:sldId id="329" r:id="rId11"/>
    <p:sldId id="328" r:id="rId12"/>
    <p:sldId id="331" r:id="rId13"/>
    <p:sldId id="333" r:id="rId14"/>
    <p:sldId id="316" r:id="rId15"/>
    <p:sldId id="324" r:id="rId16"/>
    <p:sldId id="337" r:id="rId17"/>
    <p:sldId id="338" r:id="rId18"/>
    <p:sldId id="339" r:id="rId19"/>
    <p:sldId id="322" r:id="rId20"/>
    <p:sldId id="319" r:id="rId21"/>
    <p:sldId id="317" r:id="rId22"/>
    <p:sldId id="318" r:id="rId23"/>
    <p:sldId id="323" r:id="rId24"/>
    <p:sldId id="326" r:id="rId25"/>
    <p:sldId id="334" r:id="rId26"/>
    <p:sldId id="327" r:id="rId27"/>
    <p:sldId id="312" r:id="rId28"/>
    <p:sldId id="311" r:id="rId29"/>
    <p:sldId id="336" r:id="rId30"/>
  </p:sldIdLst>
  <p:sldSz cx="9144000" cy="6858000" type="letter"/>
  <p:notesSz cx="6934200" cy="92202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C4A6"/>
    <a:srgbClr val="7591B9"/>
    <a:srgbClr val="A0AA9C"/>
    <a:srgbClr val="7D8A77"/>
    <a:srgbClr val="3A6E8F"/>
    <a:srgbClr val="FEC55E"/>
    <a:srgbClr val="FFCD2D"/>
    <a:srgbClr val="C1E0FF"/>
    <a:srgbClr val="0066CC"/>
    <a:srgbClr val="B7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7303" autoAdjust="0"/>
  </p:normalViewPr>
  <p:slideViewPr>
    <p:cSldViewPr snapToGrid="0">
      <p:cViewPr varScale="1">
        <p:scale>
          <a:sx n="136" d="100"/>
          <a:sy n="136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176" y="1188"/>
      </p:cViewPr>
      <p:guideLst>
        <p:guide orient="horz" pos="2904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04610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7" rIns="91338" bIns="45667" numCol="1" anchor="t" anchorCtr="0" compatLnSpc="1">
            <a:prstTxWarp prst="textNoShape">
              <a:avLst/>
            </a:prstTxWarp>
          </a:bodyPr>
          <a:lstStyle>
            <a:lvl1pPr algn="l" defTabSz="914213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590" y="0"/>
            <a:ext cx="3004610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7" rIns="91338" bIns="45667" numCol="1" anchor="t" anchorCtr="0" compatLnSpc="1">
            <a:prstTxWarp prst="textNoShape">
              <a:avLst/>
            </a:prstTxWarp>
          </a:bodyPr>
          <a:lstStyle>
            <a:lvl1pPr algn="r" defTabSz="914213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fld id="{F5D5BDFD-3AC5-4AF4-8653-F3128EFA5F12}" type="datetime1">
              <a:rPr lang="en-US"/>
              <a:pPr/>
              <a:t>7/7/2011</a:t>
            </a:fld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59190"/>
            <a:ext cx="3004610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7" rIns="91338" bIns="45667" numCol="1" anchor="b" anchorCtr="0" compatLnSpc="1">
            <a:prstTxWarp prst="textNoShape">
              <a:avLst/>
            </a:prstTxWarp>
          </a:bodyPr>
          <a:lstStyle>
            <a:lvl1pPr algn="l" defTabSz="914213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590" y="8759190"/>
            <a:ext cx="3004610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7" rIns="91338" bIns="45667" numCol="1" anchor="b" anchorCtr="0" compatLnSpc="1">
            <a:prstTxWarp prst="textNoShape">
              <a:avLst/>
            </a:prstTxWarp>
          </a:bodyPr>
          <a:lstStyle>
            <a:lvl1pPr algn="r" defTabSz="914213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fld id="{856A50D7-FFDB-4EF1-AE59-A097A86D940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04610" cy="45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7" rIns="91338" bIns="45667" numCol="1" anchor="t" anchorCtr="0" compatLnSpc="1">
            <a:prstTxWarp prst="textNoShape">
              <a:avLst/>
            </a:prstTxWarp>
          </a:bodyPr>
          <a:lstStyle>
            <a:lvl1pPr algn="l" defTabSz="914213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590" y="1"/>
            <a:ext cx="3004610" cy="45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7" rIns="91338" bIns="45667" numCol="1" anchor="t" anchorCtr="0" compatLnSpc="1">
            <a:prstTxWarp prst="textNoShape">
              <a:avLst/>
            </a:prstTxWarp>
          </a:bodyPr>
          <a:lstStyle>
            <a:lvl1pPr algn="r" defTabSz="914213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fld id="{DEE3918E-0AC7-4FD6-97C9-F32AEA1097C0}" type="datetime1">
              <a:rPr lang="en-US"/>
              <a:pPr/>
              <a:t>7/7/2011</a:t>
            </a:fld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10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4980" y="4384332"/>
            <a:ext cx="5084241" cy="415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7" rIns="91338" bIns="456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67085"/>
            <a:ext cx="3004610" cy="453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7" rIns="91338" bIns="45667" numCol="1" anchor="b" anchorCtr="0" compatLnSpc="1">
            <a:prstTxWarp prst="textNoShape">
              <a:avLst/>
            </a:prstTxWarp>
          </a:bodyPr>
          <a:lstStyle>
            <a:lvl1pPr algn="l" defTabSz="914213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590" y="8767085"/>
            <a:ext cx="3004610" cy="453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8" tIns="45667" rIns="91338" bIns="45667" numCol="1" anchor="b" anchorCtr="0" compatLnSpc="1">
            <a:prstTxWarp prst="textNoShape">
              <a:avLst/>
            </a:prstTxWarp>
          </a:bodyPr>
          <a:lstStyle>
            <a:lvl1pPr algn="r" defTabSz="914213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fld id="{A6BE5773-7A28-4928-9E93-FFFB4458D1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9CC46FB-7861-4C07-AFC8-3FB132DB097B}" type="slidenum">
              <a:rPr lang="en-US"/>
              <a:pPr/>
              <a:t>25</a:t>
            </a:fld>
            <a:endParaRPr lang="en-US"/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3927775" y="8757590"/>
            <a:ext cx="3004820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9" tIns="46154" rIns="92309" bIns="46154" anchor="b"/>
          <a:lstStyle/>
          <a:p>
            <a:pPr algn="r"/>
            <a:fld id="{CFC82C04-E7DF-42BC-9A2F-E1D921B6273C}" type="slidenum">
              <a:rPr lang="en-US" sz="1200"/>
              <a:pPr algn="r"/>
              <a:t>25</a:t>
            </a:fld>
            <a:endParaRPr lang="en-US" sz="1200" dirty="0"/>
          </a:p>
        </p:txBody>
      </p:sp>
      <p:sp>
        <p:nvSpPr>
          <p:cNvPr id="88068" name="Rectangle 7"/>
          <p:cNvSpPr txBox="1">
            <a:spLocks noGrp="1" noChangeArrowheads="1"/>
          </p:cNvSpPr>
          <p:nvPr/>
        </p:nvSpPr>
        <p:spPr bwMode="auto">
          <a:xfrm>
            <a:off x="3927775" y="8757590"/>
            <a:ext cx="3004820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09" tIns="46154" rIns="92309" bIns="46154" anchor="b"/>
          <a:lstStyle/>
          <a:p>
            <a:pPr algn="r"/>
            <a:fld id="{C760A5BD-81DD-47D9-9859-71D056396B1D}" type="slidenum">
              <a:rPr lang="en-US" sz="1200"/>
              <a:pPr algn="r"/>
              <a:t>25</a:t>
            </a:fld>
            <a:endParaRPr lang="en-US" sz="1200" dirty="0"/>
          </a:p>
        </p:txBody>
      </p:sp>
      <p:sp>
        <p:nvSpPr>
          <p:cNvPr id="880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3638" y="692150"/>
            <a:ext cx="4610100" cy="34575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000" dirty="0" smtClean="0"/>
              <a:t>Or, you can use the System of Systems </a:t>
            </a:r>
            <a:r>
              <a:rPr lang="en-US" sz="2000" dirty="0" err="1" smtClean="0"/>
              <a:t>Systems</a:t>
            </a:r>
            <a:r>
              <a:rPr lang="en-US" sz="2000" dirty="0" smtClean="0"/>
              <a:t> Engineering process propounded by U.S. Dept. of Defense.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ext Box 20"/>
          <p:cNvSpPr txBox="1">
            <a:spLocks noChangeArrowheads="1"/>
          </p:cNvSpPr>
          <p:nvPr userDrawn="1"/>
        </p:nvSpPr>
        <p:spPr bwMode="auto">
          <a:xfrm>
            <a:off x="8289925" y="6434138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endParaRPr lang="en-US" sz="1200" b="0">
              <a:latin typeface="Arial Narrow" pitchFamily="34" charset="0"/>
            </a:endParaRPr>
          </a:p>
        </p:txBody>
      </p:sp>
      <p:sp>
        <p:nvSpPr>
          <p:cNvPr id="8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7175" y="6438900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800" b="0"/>
            </a:lvl1pPr>
          </a:lstStyle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9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7588" y="6448425"/>
            <a:ext cx="4546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b="0"/>
            </a:lvl1pPr>
          </a:lstStyle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10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38900"/>
            <a:ext cx="21336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 b="0"/>
            </a:lvl1pPr>
          </a:lstStyle>
          <a:p>
            <a:fld id="{644491D8-FDBC-44B3-8852-7E813E7E7D1C}" type="slidenum">
              <a:rPr lang="en-US" smtClean="0"/>
              <a:pPr/>
              <a:t>‹#›</a:t>
            </a:fld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Box 20"/>
          <p:cNvSpPr txBox="1">
            <a:spLocks noChangeArrowheads="1"/>
          </p:cNvSpPr>
          <p:nvPr userDrawn="1"/>
        </p:nvSpPr>
        <p:spPr bwMode="auto">
          <a:xfrm>
            <a:off x="8289925" y="6434138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endParaRPr lang="en-US" sz="1200" b="0">
              <a:latin typeface="Arial Narrow" pitchFamily="34" charset="0"/>
            </a:endParaRPr>
          </a:p>
        </p:txBody>
      </p:sp>
      <p:sp>
        <p:nvSpPr>
          <p:cNvPr id="8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7175" y="6438900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800" b="0"/>
            </a:lvl1pPr>
          </a:lstStyle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9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7588" y="6448425"/>
            <a:ext cx="4546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b="0"/>
            </a:lvl1pPr>
          </a:lstStyle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10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38900"/>
            <a:ext cx="21336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 b="0"/>
            </a:lvl1pPr>
          </a:lstStyle>
          <a:p>
            <a:fld id="{644491D8-FDBC-44B3-8852-7E813E7E7D1C}" type="slidenum">
              <a:rPr lang="en-US" smtClean="0"/>
              <a:pPr/>
              <a:t>‹#›</a:t>
            </a:fld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1/24/11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3267F-80F9-4CB8-BA1B-E6BBBFA4B5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8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43700" y="6438900"/>
            <a:ext cx="21336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700" b="0"/>
            </a:lvl1pPr>
          </a:lstStyle>
          <a:p>
            <a:fld id="{644491D8-FDBC-44B3-8852-7E813E7E7D1C}" type="slidenum">
              <a:rPr lang="en-US" sz="800" smtClean="0"/>
              <a:pPr/>
              <a:t>‹#›</a:t>
            </a:fld>
            <a:endParaRPr lang="en-US" sz="800" dirty="0" smtClean="0"/>
          </a:p>
          <a:p>
            <a:endParaRPr lang="en-US" sz="800" dirty="0"/>
          </a:p>
        </p:txBody>
      </p:sp>
      <p:pic>
        <p:nvPicPr>
          <p:cNvPr id="675879" name="Picture 39" descr="wordmark_co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10425" y="223838"/>
            <a:ext cx="15811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80" name="Line 40"/>
          <p:cNvSpPr>
            <a:spLocks noChangeShapeType="1"/>
          </p:cNvSpPr>
          <p:nvPr/>
        </p:nvSpPr>
        <p:spPr bwMode="auto">
          <a:xfrm>
            <a:off x="0" y="1037550"/>
            <a:ext cx="9144000" cy="0"/>
          </a:xfrm>
          <a:prstGeom prst="line">
            <a:avLst/>
          </a:prstGeom>
          <a:noFill/>
          <a:ln w="12700">
            <a:solidFill>
              <a:srgbClr val="BF003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75881" name="Line 41"/>
          <p:cNvSpPr>
            <a:spLocks noChangeShapeType="1"/>
          </p:cNvSpPr>
          <p:nvPr/>
        </p:nvSpPr>
        <p:spPr bwMode="auto">
          <a:xfrm>
            <a:off x="0" y="6392863"/>
            <a:ext cx="9144000" cy="0"/>
          </a:xfrm>
          <a:prstGeom prst="line">
            <a:avLst/>
          </a:prstGeom>
          <a:noFill/>
          <a:ln w="12700">
            <a:solidFill>
              <a:srgbClr val="BF003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Line 54"/>
          <p:cNvSpPr>
            <a:spLocks noChangeShapeType="1"/>
          </p:cNvSpPr>
          <p:nvPr/>
        </p:nvSpPr>
        <p:spPr bwMode="auto">
          <a:xfrm>
            <a:off x="0" y="1034375"/>
            <a:ext cx="9144000" cy="0"/>
          </a:xfrm>
          <a:prstGeom prst="line">
            <a:avLst/>
          </a:prstGeom>
          <a:noFill/>
          <a:ln w="12700">
            <a:solidFill>
              <a:srgbClr val="BF003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1300" y="1161738"/>
            <a:ext cx="8648700" cy="516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dirty="0" smtClean="0"/>
              <a:t>Fifth tier is 18pt (not recommended for use with overheads or </a:t>
            </a:r>
            <a:br>
              <a:rPr lang="en-US" dirty="0" smtClean="0"/>
            </a:br>
            <a:r>
              <a:rPr lang="en-US" dirty="0" smtClean="0"/>
              <a:t>projected presentations - hard to read)</a:t>
            </a:r>
          </a:p>
          <a:p>
            <a:pPr lvl="4"/>
            <a:endParaRPr lang="en-US" dirty="0" smtClean="0"/>
          </a:p>
          <a:p>
            <a:pPr lvl="3"/>
            <a:endParaRPr lang="en-US" altLang="en-US" dirty="0" smtClean="0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77788" y="6403975"/>
            <a:ext cx="2606675" cy="14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endParaRPr lang="en-US" altLang="en-US" sz="800" b="0">
              <a:solidFill>
                <a:srgbClr val="A9A9A9"/>
              </a:solidFill>
              <a:latin typeface="Arial Narrow" pitchFamily="34" charset="0"/>
            </a:endParaRPr>
          </a:p>
        </p:txBody>
      </p:sp>
      <p:sp>
        <p:nvSpPr>
          <p:cNvPr id="1044" name="Text Box 20"/>
          <p:cNvSpPr txBox="1">
            <a:spLocks noChangeArrowheads="1"/>
          </p:cNvSpPr>
          <p:nvPr/>
        </p:nvSpPr>
        <p:spPr bwMode="auto">
          <a:xfrm>
            <a:off x="8289925" y="6434138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endParaRPr lang="en-US" sz="1200" b="0">
              <a:latin typeface="Arial Narrow" pitchFamily="34" charset="0"/>
            </a:endParaRPr>
          </a:p>
        </p:txBody>
      </p:sp>
      <p:sp>
        <p:nvSpPr>
          <p:cNvPr id="1054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269875" y="450851"/>
            <a:ext cx="8289925" cy="56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dirty="0" smtClean="0"/>
              <a:t>Click to edit Master title style</a:t>
            </a:r>
          </a:p>
        </p:txBody>
      </p:sp>
      <p:sp>
        <p:nvSpPr>
          <p:cNvPr id="1055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7175" y="6438900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800" b="0"/>
            </a:lvl1pPr>
          </a:lstStyle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1056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7588" y="6448425"/>
            <a:ext cx="4546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b="0"/>
            </a:lvl1pPr>
          </a:lstStyle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38900"/>
            <a:ext cx="21336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 b="0"/>
            </a:lvl1pPr>
          </a:lstStyle>
          <a:p>
            <a:fld id="{644491D8-FDBC-44B3-8852-7E813E7E7D1C}" type="slidenum">
              <a:rPr lang="en-US" smtClean="0"/>
              <a:pPr/>
              <a:t>‹#›</a:t>
            </a:fld>
            <a:endParaRPr lang="en-US" dirty="0" smtClean="0"/>
          </a:p>
          <a:p>
            <a:endParaRPr lang="en-US" dirty="0"/>
          </a:p>
        </p:txBody>
      </p:sp>
      <p:pic>
        <p:nvPicPr>
          <p:cNvPr id="1062" name="Picture 38" descr="wordmark_col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750" y="223838"/>
            <a:ext cx="1782763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" name="Line 41"/>
          <p:cNvSpPr>
            <a:spLocks noChangeShapeType="1"/>
          </p:cNvSpPr>
          <p:nvPr/>
        </p:nvSpPr>
        <p:spPr bwMode="auto">
          <a:xfrm>
            <a:off x="0" y="6392863"/>
            <a:ext cx="9144000" cy="0"/>
          </a:xfrm>
          <a:prstGeom prst="line">
            <a:avLst/>
          </a:prstGeom>
          <a:noFill/>
          <a:ln w="12700">
            <a:solidFill>
              <a:srgbClr val="CF002E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1049787" y="222515"/>
            <a:ext cx="697147" cy="2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PARC - Palo Alto Research Center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271780" y="242888"/>
            <a:ext cx="623782" cy="18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>
            <a:off x="2581286" y="187826"/>
            <a:ext cx="775948" cy="291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CSAIL"/>
          <p:cNvPicPr>
            <a:picLocks noChangeAspect="1" noChangeArrowheads="1"/>
          </p:cNvPicPr>
          <p:nvPr/>
        </p:nvPicPr>
        <p:blipFill>
          <a:blip r:embed="rId9" cstate="screen"/>
          <a:stretch>
            <a:fillRect/>
          </a:stretch>
        </p:blipFill>
        <p:spPr bwMode="auto">
          <a:xfrm>
            <a:off x="1901159" y="109242"/>
            <a:ext cx="525903" cy="35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/>
  <p:hf hdr="0"/>
  <p:txStyles>
    <p:titleStyle>
      <a:lvl1pPr algn="l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5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2pPr>
      <a:lvl3pPr algn="l" rtl="0" fontAlgn="base">
        <a:lnSpc>
          <a:spcPct val="95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3pPr>
      <a:lvl4pPr algn="l" rtl="0" fontAlgn="base">
        <a:lnSpc>
          <a:spcPct val="95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4pPr>
      <a:lvl5pPr algn="l" rtl="0" fontAlgn="base">
        <a:lnSpc>
          <a:spcPct val="95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71450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-"/>
        <a:defRPr sz="2000">
          <a:solidFill>
            <a:schemeClr val="tx1"/>
          </a:solidFill>
          <a:latin typeface="+mn-lt"/>
        </a:defRPr>
      </a:lvl2pPr>
      <a:lvl3pPr marL="685800" indent="-171450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-"/>
        <a:defRPr>
          <a:solidFill>
            <a:schemeClr val="tx1"/>
          </a:solidFill>
          <a:latin typeface="+mn-lt"/>
        </a:defRPr>
      </a:lvl3pPr>
      <a:lvl4pPr marL="928688" indent="-166688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-"/>
        <a:defRPr>
          <a:solidFill>
            <a:schemeClr val="tx1"/>
          </a:solidFill>
          <a:latin typeface="+mn-lt"/>
        </a:defRPr>
      </a:lvl4pPr>
      <a:lvl5pPr marL="1200150" indent="-176213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-"/>
        <a:defRPr>
          <a:solidFill>
            <a:schemeClr val="tx1"/>
          </a:solidFill>
          <a:latin typeface="+mn-lt"/>
        </a:defRPr>
      </a:lvl5pPr>
      <a:lvl6pPr marL="1657350" indent="-176213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-"/>
        <a:defRPr>
          <a:solidFill>
            <a:schemeClr val="tx1"/>
          </a:solidFill>
          <a:latin typeface="+mn-lt"/>
        </a:defRPr>
      </a:lvl6pPr>
      <a:lvl7pPr marL="2114550" indent="-176213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-"/>
        <a:defRPr>
          <a:solidFill>
            <a:schemeClr val="tx1"/>
          </a:solidFill>
          <a:latin typeface="+mn-lt"/>
        </a:defRPr>
      </a:lvl7pPr>
      <a:lvl8pPr marL="2571750" indent="-176213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-"/>
        <a:defRPr>
          <a:solidFill>
            <a:schemeClr val="tx1"/>
          </a:solidFill>
          <a:latin typeface="+mn-lt"/>
        </a:defRPr>
      </a:lvl8pPr>
      <a:lvl9pPr marL="3028950" indent="-176213" algn="l" rtl="0" fontAlgn="base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SysML in META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Greg Eakman, Ph.D.</a:t>
            </a:r>
          </a:p>
          <a:p>
            <a:r>
              <a:rPr lang="en-US" dirty="0" smtClean="0"/>
              <a:t>BAE Systems</a:t>
            </a:r>
          </a:p>
          <a:p>
            <a:r>
              <a:rPr lang="en-US" dirty="0" smtClean="0"/>
              <a:t>V </a:t>
            </a:r>
            <a:r>
              <a:rPr lang="en-US" dirty="0" smtClean="0"/>
              <a:t>1.2 </a:t>
            </a:r>
            <a:endParaRPr lang="en-US" dirty="0" smtClean="0"/>
          </a:p>
          <a:p>
            <a:r>
              <a:rPr lang="en-US" dirty="0" smtClean="0"/>
              <a:t>7/7/2011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and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Components have interfaces in multiple viewpoints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Power, </a:t>
            </a:r>
            <a:r>
              <a:rPr lang="en-US" dirty="0" err="1" smtClean="0"/>
              <a:t>therodynamic</a:t>
            </a:r>
            <a:r>
              <a:rPr lang="en-US" dirty="0" smtClean="0"/>
              <a:t>, mechanical, structural, …</a:t>
            </a:r>
          </a:p>
          <a:p>
            <a:r>
              <a:rPr lang="en-US" dirty="0" smtClean="0"/>
              <a:t>All viewpoints must eventually be accounted for</a:t>
            </a:r>
          </a:p>
          <a:p>
            <a:pPr lvl="1"/>
            <a:r>
              <a:rPr lang="en-US" dirty="0" smtClean="0"/>
              <a:t>Many may be defaulted/ignored during early design stages</a:t>
            </a:r>
          </a:p>
          <a:p>
            <a:r>
              <a:rPr lang="en-US" dirty="0" smtClean="0"/>
              <a:t>Interfaces (SysML ports) define connection/interaction points </a:t>
            </a:r>
          </a:p>
          <a:p>
            <a:pPr lvl="1"/>
            <a:r>
              <a:rPr lang="en-US" dirty="0" smtClean="0"/>
              <a:t>With other components of the system</a:t>
            </a:r>
          </a:p>
          <a:p>
            <a:pPr lvl="1"/>
            <a:r>
              <a:rPr lang="en-US" dirty="0" smtClean="0"/>
              <a:t>With the environment</a:t>
            </a:r>
          </a:p>
          <a:p>
            <a:r>
              <a:rPr lang="en-US" dirty="0" smtClean="0"/>
              <a:t>Connection with CML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10</a:t>
            </a:fld>
            <a:endParaRPr lang="en-US" smtClean="0"/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1316" y="4436449"/>
            <a:ext cx="1882847" cy="175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7409" y="4449197"/>
            <a:ext cx="15240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Specific Language for Vehicle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new component types</a:t>
            </a:r>
          </a:p>
          <a:p>
            <a:pPr lvl="1"/>
            <a:r>
              <a:rPr lang="en-US" dirty="0" smtClean="0"/>
              <a:t>Attributes</a:t>
            </a:r>
          </a:p>
          <a:p>
            <a:pPr lvl="1"/>
            <a:r>
              <a:rPr lang="en-US" dirty="0" smtClean="0"/>
              <a:t>Interfaces</a:t>
            </a:r>
          </a:p>
          <a:p>
            <a:r>
              <a:rPr lang="en-US" dirty="0" smtClean="0"/>
              <a:t>Insert components into architecture</a:t>
            </a:r>
          </a:p>
          <a:p>
            <a:r>
              <a:rPr lang="en-US" dirty="0" smtClean="0"/>
              <a:t>Attributes optionally filled in, or unspecified</a:t>
            </a:r>
          </a:p>
          <a:p>
            <a:r>
              <a:rPr lang="en-US" dirty="0" smtClean="0"/>
              <a:t>Interfaces connected or free</a:t>
            </a:r>
          </a:p>
          <a:p>
            <a:r>
              <a:rPr lang="en-US" dirty="0" smtClean="0"/>
              <a:t>Connection patterns</a:t>
            </a:r>
          </a:p>
          <a:p>
            <a:r>
              <a:rPr lang="en-US" dirty="0" smtClean="0"/>
              <a:t>New viewpoints</a:t>
            </a:r>
          </a:p>
          <a:p>
            <a:r>
              <a:rPr lang="en-US" dirty="0" smtClean="0"/>
              <a:t>Components viewed on multiple diagrams</a:t>
            </a:r>
          </a:p>
          <a:p>
            <a:r>
              <a:rPr lang="en-US" dirty="0" smtClean="0"/>
              <a:t>Connect new component types with CML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11</a:t>
            </a:fld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with the 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Reference Architecture is a starting place for defining a component</a:t>
            </a:r>
          </a:p>
          <a:p>
            <a:pPr lvl="1"/>
            <a:r>
              <a:rPr lang="en-US" sz="1800" dirty="0" smtClean="0"/>
              <a:t>Describes all the possible configurations</a:t>
            </a:r>
          </a:p>
          <a:p>
            <a:pPr lvl="1"/>
            <a:r>
              <a:rPr lang="en-US" sz="1800" dirty="0" smtClean="0"/>
              <a:t>Modeling documents the requirements and design choices to select one configuration of components</a:t>
            </a:r>
          </a:p>
          <a:p>
            <a:r>
              <a:rPr lang="en-US" dirty="0" smtClean="0"/>
              <a:t>RA defines a meta-model for a component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model defines a specific configuration of block instances, links, and properties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12</a:t>
            </a:fld>
            <a:endParaRPr lang="en-US" smtClean="0"/>
          </a:p>
          <a:p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5067" y="2827424"/>
            <a:ext cx="4117176" cy="154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1297" y="4777005"/>
            <a:ext cx="4827313" cy="143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Requirements to the 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requirements are mapped to reference architecture meta-model components.  </a:t>
            </a:r>
            <a:r>
              <a:rPr lang="en-US" dirty="0" err="1" smtClean="0"/>
              <a:t>Eg</a:t>
            </a:r>
            <a:r>
              <a:rPr lang="en-US" dirty="0" smtClean="0"/>
              <a:t>. Safety requirements</a:t>
            </a:r>
          </a:p>
          <a:p>
            <a:r>
              <a:rPr lang="en-US" dirty="0" smtClean="0"/>
              <a:t>Specific requirements are mapped to block instances in the model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effects of requirements on block properties are captured in a dialog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13</a:t>
            </a:fld>
            <a:endParaRPr lang="en-US" smtClean="0"/>
          </a:p>
          <a:p>
            <a:endParaRPr lang="en-US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5735" y="2196146"/>
            <a:ext cx="2642984" cy="121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8821" y="3676292"/>
            <a:ext cx="3856263" cy="2049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with the 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the model becomes normative </a:t>
            </a:r>
            <a:endParaRPr lang="en-US" dirty="0" smtClean="0"/>
          </a:p>
          <a:p>
            <a:pPr lvl="1"/>
            <a:r>
              <a:rPr lang="en-US" dirty="0" smtClean="0"/>
              <a:t>expressing </a:t>
            </a:r>
            <a:r>
              <a:rPr lang="en-US" dirty="0" smtClean="0"/>
              <a:t>the requirement </a:t>
            </a:r>
            <a:r>
              <a:rPr lang="en-US" dirty="0" smtClean="0"/>
              <a:t>directly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14</a:t>
            </a:fld>
            <a:endParaRPr lang="en-US" smtClean="0"/>
          </a:p>
          <a:p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4342" y="2229088"/>
            <a:ext cx="3753949" cy="1482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90305" y="4079564"/>
            <a:ext cx="5865708" cy="701731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The ramp motor shall have two operating switches, </a:t>
            </a:r>
          </a:p>
          <a:p>
            <a:r>
              <a:rPr lang="en-US" dirty="0" smtClean="0"/>
              <a:t>one by the driver and one in the cargo bay</a:t>
            </a:r>
            <a:endParaRPr lang="en-US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 Reference Architecture Meta-model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Architectural model consists  of </a:t>
            </a:r>
          </a:p>
          <a:p>
            <a:pPr lvl="1"/>
            <a:r>
              <a:rPr lang="en-US" dirty="0" smtClean="0"/>
              <a:t>Components</a:t>
            </a:r>
          </a:p>
          <a:p>
            <a:pPr lvl="1"/>
            <a:r>
              <a:rPr lang="en-US" dirty="0" smtClean="0"/>
              <a:t>Attributes</a:t>
            </a:r>
          </a:p>
          <a:p>
            <a:pPr lvl="1"/>
            <a:r>
              <a:rPr lang="en-US" dirty="0" smtClean="0"/>
              <a:t>Interfaces</a:t>
            </a:r>
          </a:p>
          <a:p>
            <a:r>
              <a:rPr lang="en-US" dirty="0" smtClean="0"/>
              <a:t>Create ground vehicle requirements domain specific language based on SysML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15</a:t>
            </a:fld>
            <a:endParaRPr lang="en-US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8275" y="3513746"/>
            <a:ext cx="4743164" cy="228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SysML for Test Case Design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Quantitative</a:t>
            </a:r>
          </a:p>
          <a:p>
            <a:r>
              <a:rPr lang="en-US" dirty="0" smtClean="0"/>
              <a:t>Qualitative</a:t>
            </a:r>
          </a:p>
          <a:p>
            <a:r>
              <a:rPr lang="en-US" dirty="0" smtClean="0"/>
              <a:t>Selection of system and environmental components and input parameter models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16</a:t>
            </a:fld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Simulation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Cannot remove quantitative, </a:t>
            </a:r>
            <a:r>
              <a:rPr lang="en-US" dirty="0" err="1" smtClean="0"/>
              <a:t>monte</a:t>
            </a:r>
            <a:r>
              <a:rPr lang="en-US" dirty="0" smtClean="0"/>
              <a:t> </a:t>
            </a:r>
            <a:r>
              <a:rPr lang="en-US" dirty="0" err="1" smtClean="0"/>
              <a:t>carlo</a:t>
            </a:r>
            <a:r>
              <a:rPr lang="en-US" dirty="0" smtClean="0"/>
              <a:t> </a:t>
            </a:r>
            <a:r>
              <a:rPr lang="en-US" dirty="0" err="1" smtClean="0"/>
              <a:t>sims</a:t>
            </a:r>
            <a:r>
              <a:rPr lang="en-US" dirty="0" smtClean="0"/>
              <a:t> from process</a:t>
            </a:r>
          </a:p>
          <a:p>
            <a:pPr lvl="1"/>
            <a:r>
              <a:rPr lang="en-US" dirty="0" smtClean="0"/>
              <a:t>Can use it more efficiently with input from qualitative </a:t>
            </a:r>
            <a:r>
              <a:rPr lang="en-US" dirty="0" err="1" smtClean="0"/>
              <a:t>sim</a:t>
            </a:r>
            <a:endParaRPr lang="en-US" dirty="0" smtClean="0"/>
          </a:p>
          <a:p>
            <a:r>
              <a:rPr lang="en-US" dirty="0" smtClean="0"/>
              <a:t>Distributed, cloud-based</a:t>
            </a:r>
          </a:p>
          <a:p>
            <a:r>
              <a:rPr lang="en-US" dirty="0" smtClean="0"/>
              <a:t>Component behaviors “plug-in” to simulation bus</a:t>
            </a:r>
          </a:p>
          <a:p>
            <a:r>
              <a:rPr lang="en-US" dirty="0" smtClean="0"/>
              <a:t>Scalable</a:t>
            </a:r>
          </a:p>
          <a:p>
            <a:pPr lvl="1"/>
            <a:r>
              <a:rPr lang="en-US" dirty="0" smtClean="0"/>
              <a:t>Hardware in the loop</a:t>
            </a:r>
          </a:p>
          <a:p>
            <a:pPr lvl="1"/>
            <a:r>
              <a:rPr lang="en-US" dirty="0" smtClean="0"/>
              <a:t>Human in the loop</a:t>
            </a:r>
          </a:p>
          <a:p>
            <a:pPr lvl="1"/>
            <a:r>
              <a:rPr lang="en-US" dirty="0" smtClean="0"/>
              <a:t>Training</a:t>
            </a:r>
          </a:p>
          <a:p>
            <a:r>
              <a:rPr lang="en-US" dirty="0" smtClean="0"/>
              <a:t>Existing frameworks already exist, </a:t>
            </a:r>
            <a:r>
              <a:rPr lang="en-US" dirty="0" err="1" smtClean="0"/>
              <a:t>eg</a:t>
            </a:r>
            <a:r>
              <a:rPr lang="en-US" dirty="0" smtClean="0"/>
              <a:t>. HLA</a:t>
            </a:r>
          </a:p>
          <a:p>
            <a:r>
              <a:rPr lang="en-US" dirty="0" smtClean="0"/>
              <a:t>Environmental components are just like system components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17</a:t>
            </a:fld>
            <a:endParaRPr lang="en-US" smtClean="0"/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234" y="4970260"/>
            <a:ext cx="68675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of Qualitative and Quantitative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Qualitative </a:t>
            </a:r>
            <a:r>
              <a:rPr lang="en-US" dirty="0" err="1" smtClean="0"/>
              <a:t>sim</a:t>
            </a:r>
            <a:r>
              <a:rPr lang="en-US" dirty="0" smtClean="0"/>
              <a:t> finds </a:t>
            </a:r>
            <a:r>
              <a:rPr lang="en-US" i="1" dirty="0" smtClean="0"/>
              <a:t>possible</a:t>
            </a:r>
            <a:r>
              <a:rPr lang="en-US" dirty="0" smtClean="0"/>
              <a:t> reachable states of a component</a:t>
            </a:r>
          </a:p>
          <a:p>
            <a:pPr lvl="1"/>
            <a:r>
              <a:rPr lang="en-US" dirty="0" smtClean="0"/>
              <a:t>Some may not be reachable in the system due to input bindings</a:t>
            </a:r>
          </a:p>
          <a:p>
            <a:r>
              <a:rPr lang="en-US" dirty="0" smtClean="0"/>
              <a:t>Use quantitative to verify qualitative results</a:t>
            </a:r>
          </a:p>
          <a:p>
            <a:r>
              <a:rPr lang="en-US" dirty="0" smtClean="0"/>
              <a:t>Fault injection</a:t>
            </a:r>
          </a:p>
          <a:p>
            <a:pPr lvl="1"/>
            <a:r>
              <a:rPr lang="en-US" dirty="0" smtClean="0"/>
              <a:t>Initialize component into bad state identified by qualitative simulation</a:t>
            </a:r>
          </a:p>
          <a:p>
            <a:pPr lvl="1"/>
            <a:r>
              <a:rPr lang="en-US" dirty="0" smtClean="0"/>
              <a:t>Determine how the rest of the system responds</a:t>
            </a:r>
          </a:p>
          <a:p>
            <a:pPr lvl="1"/>
            <a:r>
              <a:rPr lang="en-US" dirty="0" smtClean="0"/>
              <a:t>Needed because qualitative simulations are not </a:t>
            </a:r>
            <a:r>
              <a:rPr lang="en-US" dirty="0" err="1" smtClean="0"/>
              <a:t>composable</a:t>
            </a:r>
            <a:r>
              <a:rPr lang="en-US" dirty="0" smtClean="0"/>
              <a:t>, and defect subcomponent states may be omitted from higher level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18</a:t>
            </a:fld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Vehicle Viewpoints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19</a:t>
            </a:fld>
            <a:endParaRPr lang="en-US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3612" y="1162050"/>
            <a:ext cx="7304075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SysML in META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031113"/>
            <a:ext cx="8648700" cy="5161275"/>
          </a:xfrm>
        </p:spPr>
        <p:txBody>
          <a:bodyPr/>
          <a:lstStyle/>
          <a:p>
            <a:r>
              <a:rPr lang="en-US" dirty="0" smtClean="0"/>
              <a:t>Model-driven systems engineering</a:t>
            </a:r>
          </a:p>
          <a:p>
            <a:r>
              <a:rPr lang="en-US" dirty="0" smtClean="0"/>
              <a:t>* Capture of vehicle Reference Architecture</a:t>
            </a:r>
          </a:p>
          <a:p>
            <a:r>
              <a:rPr lang="en-US" dirty="0" smtClean="0"/>
              <a:t>Capture of requirements and mapping to abstract architecture</a:t>
            </a:r>
          </a:p>
          <a:p>
            <a:pPr lvl="1"/>
            <a:r>
              <a:rPr lang="en-US" dirty="0" smtClean="0"/>
              <a:t>* Map requirements onto components and attributes</a:t>
            </a:r>
          </a:p>
          <a:p>
            <a:pPr lvl="1"/>
            <a:r>
              <a:rPr lang="en-US" dirty="0" smtClean="0"/>
              <a:t>Use of </a:t>
            </a:r>
            <a:r>
              <a:rPr lang="en-US" dirty="0" err="1" smtClean="0"/>
              <a:t>parametrics</a:t>
            </a:r>
            <a:r>
              <a:rPr lang="en-US" dirty="0" smtClean="0"/>
              <a:t>-like capability to define constraints for component selection</a:t>
            </a:r>
          </a:p>
          <a:p>
            <a:pPr lvl="1"/>
            <a:r>
              <a:rPr lang="en-US" dirty="0" smtClean="0"/>
              <a:t>* Domain specific language based on SysML</a:t>
            </a:r>
          </a:p>
          <a:p>
            <a:r>
              <a:rPr lang="en-US" dirty="0" smtClean="0"/>
              <a:t>* Front end to AMIL – transform SysML elements to AMIL </a:t>
            </a:r>
          </a:p>
          <a:p>
            <a:r>
              <a:rPr lang="en-US" dirty="0" smtClean="0"/>
              <a:t>Definition of CML meta model and CML contents</a:t>
            </a:r>
          </a:p>
          <a:p>
            <a:pPr lvl="1"/>
            <a:r>
              <a:rPr lang="en-US" dirty="0" smtClean="0"/>
              <a:t>Use SysML to generate </a:t>
            </a:r>
            <a:r>
              <a:rPr lang="en-US" smtClean="0"/>
              <a:t>CML schema</a:t>
            </a:r>
            <a:endParaRPr lang="en-US" dirty="0" smtClean="0"/>
          </a:p>
          <a:p>
            <a:r>
              <a:rPr lang="en-US" dirty="0" smtClean="0"/>
              <a:t>Framework for test case design, automated test case generation</a:t>
            </a:r>
          </a:p>
          <a:p>
            <a:pPr lvl="1"/>
            <a:r>
              <a:rPr lang="en-US" dirty="0" smtClean="0"/>
              <a:t>Model environmental components</a:t>
            </a:r>
          </a:p>
          <a:p>
            <a:r>
              <a:rPr lang="en-US" dirty="0" smtClean="0"/>
              <a:t>Feedback to user</a:t>
            </a:r>
          </a:p>
          <a:p>
            <a:pPr lvl="1"/>
            <a:r>
              <a:rPr lang="en-US" dirty="0" smtClean="0"/>
              <a:t>Display of component PCCs within Reference Architecture views</a:t>
            </a:r>
          </a:p>
          <a:p>
            <a:pPr lvl="1"/>
            <a:r>
              <a:rPr lang="en-US" dirty="0" smtClean="0"/>
              <a:t>Show selections from CML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2</a:t>
            </a:fld>
            <a:endParaRPr lang="en-US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30320" y="5988288"/>
            <a:ext cx="2338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 Target for July demo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Architecture Meta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20</a:t>
            </a:fld>
            <a:endParaRPr lang="en-US" smtClean="0"/>
          </a:p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1283038"/>
            <a:ext cx="86391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21</a:t>
            </a:fld>
            <a:endParaRPr lang="en-US" smtClean="0"/>
          </a:p>
          <a:p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" y="1168400"/>
            <a:ext cx="8609013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and Test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22</a:t>
            </a:fld>
            <a:endParaRPr lang="en-US" smtClean="0"/>
          </a:p>
          <a:p>
            <a:endParaRPr lang="en-US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07" y="1271588"/>
            <a:ext cx="8565132" cy="4527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Semantic Linking Enables Agile Design, Test, and Diagnosis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BAE Systems 2011. All rights reserved. See title page for handling instructions.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23</a:t>
            </a:fld>
            <a:endParaRPr lang="en-US" dirty="0" smtClean="0"/>
          </a:p>
          <a:p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7488" y="1462959"/>
            <a:ext cx="48450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54075" y="4103306"/>
            <a:ext cx="785653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/>
              <a:t>Semantic linkage </a:t>
            </a:r>
            <a:r>
              <a:rPr lang="en-US" sz="1600" b="0" dirty="0"/>
              <a:t>enables:</a:t>
            </a:r>
          </a:p>
          <a:p>
            <a:pPr algn="ctr">
              <a:buFontTx/>
              <a:buChar char="•"/>
            </a:pPr>
            <a:r>
              <a:rPr lang="en-US" sz="1400" b="0" dirty="0"/>
              <a:t> Thorough </a:t>
            </a:r>
            <a:r>
              <a:rPr lang="en-US" sz="1400" dirty="0"/>
              <a:t>exploration of design alternatives</a:t>
            </a:r>
            <a:r>
              <a:rPr lang="en-US" sz="1400" b="0" dirty="0"/>
              <a:t> with existing design tools</a:t>
            </a:r>
          </a:p>
          <a:p>
            <a:pPr algn="ctr">
              <a:buFontTx/>
              <a:buChar char="•"/>
            </a:pPr>
            <a:r>
              <a:rPr lang="en-US" sz="1400" b="0" dirty="0"/>
              <a:t> </a:t>
            </a:r>
            <a:r>
              <a:rPr lang="en-US" sz="1400" dirty="0"/>
              <a:t>Distributed design</a:t>
            </a:r>
            <a:r>
              <a:rPr lang="en-US" sz="1400" b="0" dirty="0"/>
              <a:t> efforts and crowd sourcing of design alternatives</a:t>
            </a:r>
          </a:p>
          <a:p>
            <a:pPr algn="ctr">
              <a:buFontTx/>
              <a:buChar char="•"/>
            </a:pPr>
            <a:r>
              <a:rPr lang="en-US" sz="1400" b="0" dirty="0"/>
              <a:t> Use of New algorithms (qualitative simulation and reach set analysis) for </a:t>
            </a:r>
            <a:r>
              <a:rPr lang="en-US" sz="1400" dirty="0"/>
              <a:t>stress testing and diagnosis</a:t>
            </a:r>
            <a:r>
              <a:rPr lang="en-US" sz="1400" b="0" dirty="0"/>
              <a:t> revealing design tradeoffs;</a:t>
            </a:r>
          </a:p>
          <a:p>
            <a:pPr marL="1143000" lvl="2" indent="-228600" algn="ctr">
              <a:buFontTx/>
              <a:buChar char="•"/>
            </a:pPr>
            <a:r>
              <a:rPr lang="en-US" sz="1400" b="0" dirty="0"/>
              <a:t>(On exemplary COA Planning Problem: 10</a:t>
            </a:r>
            <a:r>
              <a:rPr lang="en-US" sz="1400" b="0" baseline="30000" dirty="0"/>
              <a:t>15</a:t>
            </a:r>
            <a:r>
              <a:rPr lang="en-US" sz="1400" b="0" dirty="0"/>
              <a:t> (est.) run-time compression</a:t>
            </a:r>
            <a:r>
              <a:rPr lang="en-US" sz="1400" b="0" dirty="0">
                <a:solidFill>
                  <a:srgbClr val="0070C0"/>
                </a:solidFill>
              </a:rPr>
              <a:t> </a:t>
            </a:r>
            <a:r>
              <a:rPr lang="en-US" sz="1400" b="0" dirty="0"/>
              <a:t>for the same analysis as compared to traditional stochastic simulator (e.g.,</a:t>
            </a:r>
            <a:r>
              <a:rPr lang="en-US" sz="1400" b="0" dirty="0">
                <a:solidFill>
                  <a:srgbClr val="0070C0"/>
                </a:solidFill>
              </a:rPr>
              <a:t> </a:t>
            </a:r>
            <a:r>
              <a:rPr lang="en-US" sz="1400" b="0" dirty="0" err="1"/>
              <a:t>OneSAF</a:t>
            </a:r>
            <a:r>
              <a:rPr lang="en-US" sz="1400" b="0" dirty="0" smtClean="0"/>
              <a:t>)</a:t>
            </a:r>
            <a:endParaRPr lang="en-US" sz="1400" b="0" dirty="0"/>
          </a:p>
          <a:p>
            <a:pPr algn="ctr"/>
            <a:r>
              <a:rPr lang="en-US" sz="1400" b="0" dirty="0"/>
              <a:t> </a:t>
            </a:r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0" y="5937162"/>
            <a:ext cx="9143999" cy="369332"/>
          </a:xfrm>
          <a:prstGeom prst="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</a:srgbClr>
              </a:gs>
              <a:gs pos="85000">
                <a:srgbClr val="C00000">
                  <a:shade val="67500"/>
                  <a:satMod val="115000"/>
                </a:srgbClr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i="1" dirty="0" smtClean="0"/>
              <a:t>Discover &amp; Diagnose Issues </a:t>
            </a:r>
            <a:r>
              <a:rPr lang="en-US" i="1" dirty="0"/>
              <a:t>R</a:t>
            </a:r>
            <a:r>
              <a:rPr lang="en-US" i="1" dirty="0" smtClean="0"/>
              <a:t>esulting </a:t>
            </a:r>
            <a:r>
              <a:rPr lang="en-US" i="1" dirty="0"/>
              <a:t>from </a:t>
            </a:r>
            <a:r>
              <a:rPr lang="en-US" i="1" dirty="0" smtClean="0"/>
              <a:t>Design </a:t>
            </a:r>
            <a:r>
              <a:rPr lang="en-US" i="1" dirty="0"/>
              <a:t>C</a:t>
            </a:r>
            <a:r>
              <a:rPr lang="en-US" i="1" dirty="0" smtClean="0"/>
              <a:t>hoices </a:t>
            </a:r>
            <a:r>
              <a:rPr lang="en-US" i="1" dirty="0"/>
              <a:t>(and </a:t>
            </a:r>
            <a:r>
              <a:rPr lang="en-US" i="1" dirty="0" err="1" smtClean="0"/>
              <a:t>Req’ts</a:t>
            </a:r>
            <a:r>
              <a:rPr lang="en-US" i="1" dirty="0"/>
              <a:t>) </a:t>
            </a:r>
            <a:r>
              <a:rPr lang="en-US" i="1" dirty="0" smtClean="0"/>
              <a:t>Early</a:t>
            </a:r>
            <a:endParaRPr lang="en-US" i="1" dirty="0"/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527050" y="1132759"/>
            <a:ext cx="285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Software Infrastructure</a:t>
            </a: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5594350" y="1132759"/>
            <a:ext cx="1665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Goal Capability</a:t>
            </a:r>
          </a:p>
        </p:txBody>
      </p:sp>
      <p:sp>
        <p:nvSpPr>
          <p:cNvPr id="18" name="Text Box 31"/>
          <p:cNvSpPr txBox="1">
            <a:spLocks noChangeArrowheads="1"/>
          </p:cNvSpPr>
          <p:nvPr/>
        </p:nvSpPr>
        <p:spPr bwMode="auto">
          <a:xfrm>
            <a:off x="5600756" y="2574209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0" name="Text Box 33"/>
          <p:cNvSpPr txBox="1">
            <a:spLocks noChangeArrowheads="1"/>
          </p:cNvSpPr>
          <p:nvPr/>
        </p:nvSpPr>
        <p:spPr bwMode="auto">
          <a:xfrm>
            <a:off x="6191306" y="2172572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2" name="Text Box 35"/>
          <p:cNvSpPr txBox="1">
            <a:spLocks noChangeArrowheads="1"/>
          </p:cNvSpPr>
          <p:nvPr/>
        </p:nvSpPr>
        <p:spPr bwMode="auto">
          <a:xfrm>
            <a:off x="7373993" y="2598022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4" name="Text Box 37"/>
          <p:cNvSpPr txBox="1">
            <a:spLocks noChangeArrowheads="1"/>
          </p:cNvSpPr>
          <p:nvPr/>
        </p:nvSpPr>
        <p:spPr bwMode="auto">
          <a:xfrm>
            <a:off x="7266043" y="3537822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26" name="Text Box 39"/>
          <p:cNvSpPr txBox="1">
            <a:spLocks noChangeArrowheads="1"/>
          </p:cNvSpPr>
          <p:nvPr/>
        </p:nvSpPr>
        <p:spPr bwMode="auto">
          <a:xfrm>
            <a:off x="4662543" y="2786934"/>
            <a:ext cx="2840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5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3348507" y="1378037"/>
            <a:ext cx="2125015" cy="1588"/>
          </a:xfrm>
          <a:prstGeom prst="straightConnector1">
            <a:avLst/>
          </a:prstGeom>
          <a:solidFill>
            <a:srgbClr val="FFFF99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3721097" y="1086386"/>
            <a:ext cx="13436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Arial Black" pitchFamily="34" charset="0"/>
              </a:rPr>
              <a:t>Implements</a:t>
            </a:r>
          </a:p>
        </p:txBody>
      </p:sp>
      <p:grpSp>
        <p:nvGrpSpPr>
          <p:cNvPr id="313" name="Group 312"/>
          <p:cNvGrpSpPr/>
          <p:nvPr/>
        </p:nvGrpSpPr>
        <p:grpSpPr>
          <a:xfrm>
            <a:off x="238125" y="1228837"/>
            <a:ext cx="3867150" cy="2770596"/>
            <a:chOff x="238125" y="1228837"/>
            <a:chExt cx="3867150" cy="2770596"/>
          </a:xfrm>
        </p:grpSpPr>
        <p:grpSp>
          <p:nvGrpSpPr>
            <p:cNvPr id="185" name="Group 184"/>
            <p:cNvGrpSpPr/>
            <p:nvPr/>
          </p:nvGrpSpPr>
          <p:grpSpPr>
            <a:xfrm>
              <a:off x="238125" y="1228837"/>
              <a:ext cx="3762375" cy="2770596"/>
              <a:chOff x="228600" y="1228837"/>
              <a:chExt cx="3762375" cy="2770596"/>
            </a:xfrm>
          </p:grpSpPr>
          <p:sp>
            <p:nvSpPr>
              <p:cNvPr id="186" name="Text Box 28"/>
              <p:cNvSpPr txBox="1">
                <a:spLocks noChangeArrowheads="1"/>
              </p:cNvSpPr>
              <p:nvPr/>
            </p:nvSpPr>
            <p:spPr bwMode="auto">
              <a:xfrm>
                <a:off x="1752600" y="3295655"/>
                <a:ext cx="11655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dirty="0" smtClean="0">
                    <a:solidFill>
                      <a:srgbClr val="C00000"/>
                    </a:solidFill>
                  </a:rPr>
                  <a:t>3</a:t>
                </a:r>
                <a:endParaRPr lang="en-US" sz="1400" dirty="0">
                  <a:solidFill>
                    <a:srgbClr val="C00000"/>
                  </a:solidFill>
                </a:endParaRPr>
              </a:p>
            </p:txBody>
          </p:sp>
          <p:grpSp>
            <p:nvGrpSpPr>
              <p:cNvPr id="187" name="Group 89"/>
              <p:cNvGrpSpPr/>
              <p:nvPr/>
            </p:nvGrpSpPr>
            <p:grpSpPr>
              <a:xfrm>
                <a:off x="228600" y="1228837"/>
                <a:ext cx="3762375" cy="2770596"/>
                <a:chOff x="3810000" y="1520190"/>
                <a:chExt cx="3762375" cy="2770596"/>
              </a:xfrm>
            </p:grpSpPr>
            <p:grpSp>
              <p:nvGrpSpPr>
                <p:cNvPr id="188" name="Group 51"/>
                <p:cNvGrpSpPr/>
                <p:nvPr/>
              </p:nvGrpSpPr>
              <p:grpSpPr>
                <a:xfrm>
                  <a:off x="3810000" y="1520190"/>
                  <a:ext cx="3762375" cy="2770596"/>
                  <a:chOff x="140901" y="1229904"/>
                  <a:chExt cx="3762375" cy="2770596"/>
                </a:xfrm>
              </p:grpSpPr>
              <p:sp>
                <p:nvSpPr>
                  <p:cNvPr id="192" name="Flowchart: Process 191"/>
                  <p:cNvSpPr/>
                  <p:nvPr/>
                </p:nvSpPr>
                <p:spPr>
                  <a:xfrm>
                    <a:off x="174233" y="2057400"/>
                    <a:ext cx="914400" cy="1414467"/>
                  </a:xfrm>
                  <a:prstGeom prst="flowChartProcess">
                    <a:avLst/>
                  </a:prstGeom>
                  <a:gradFill>
                    <a:gsLst>
                      <a:gs pos="22000">
                        <a:srgbClr val="7591B9"/>
                      </a:gs>
                      <a:gs pos="62000">
                        <a:srgbClr val="A6B8D2"/>
                      </a:gs>
                    </a:gsLst>
                    <a:lin ang="14400000" scaled="0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 anchorCtr="0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bg1"/>
                        </a:solidFill>
                      </a:rPr>
                      <a:t>Master Model</a:t>
                    </a:r>
                  </a:p>
                </p:txBody>
              </p:sp>
              <p:sp>
                <p:nvSpPr>
                  <p:cNvPr id="193" name="Rectangle 192"/>
                  <p:cNvSpPr/>
                  <p:nvPr/>
                </p:nvSpPr>
                <p:spPr>
                  <a:xfrm>
                    <a:off x="247652" y="3543300"/>
                    <a:ext cx="3065074" cy="45720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AC4A6">
                          <a:alpha val="34000"/>
                        </a:srgbClr>
                      </a:gs>
                      <a:gs pos="50000">
                        <a:srgbClr val="7591B9">
                          <a:alpha val="26000"/>
                        </a:srgbClr>
                      </a:gs>
                    </a:gsLst>
                    <a:lin ang="15000000" scaled="0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 smtClean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4" name="Flowchart: Process 193"/>
                  <p:cNvSpPr/>
                  <p:nvPr/>
                </p:nvSpPr>
                <p:spPr>
                  <a:xfrm>
                    <a:off x="2177969" y="3086886"/>
                    <a:ext cx="819874" cy="254023"/>
                  </a:xfrm>
                  <a:prstGeom prst="flowChartProcess">
                    <a:avLst/>
                  </a:prstGeom>
                  <a:solidFill>
                    <a:srgbClr val="7591B9">
                      <a:alpha val="25882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Qualitative Model</a:t>
                    </a:r>
                  </a:p>
                </p:txBody>
              </p:sp>
              <p:sp>
                <p:nvSpPr>
                  <p:cNvPr id="195" name="Flowchart: Process 194"/>
                  <p:cNvSpPr/>
                  <p:nvPr/>
                </p:nvSpPr>
                <p:spPr>
                  <a:xfrm>
                    <a:off x="1142999" y="3086886"/>
                    <a:ext cx="914400" cy="254023"/>
                  </a:xfrm>
                  <a:prstGeom prst="flowChartProcess">
                    <a:avLst/>
                  </a:prstGeom>
                  <a:solidFill>
                    <a:srgbClr val="7591B9">
                      <a:alpha val="25882"/>
                    </a:srgb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Quantitative Model</a:t>
                    </a:r>
                  </a:p>
                </p:txBody>
              </p:sp>
              <p:sp>
                <p:nvSpPr>
                  <p:cNvPr id="196" name="Rounded Rectangle 195"/>
                  <p:cNvSpPr/>
                  <p:nvPr/>
                </p:nvSpPr>
                <p:spPr>
                  <a:xfrm>
                    <a:off x="1143001" y="3616908"/>
                    <a:ext cx="890286" cy="307391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7D8A77"/>
                      </a:gs>
                      <a:gs pos="50000">
                        <a:srgbClr val="A0AA9C"/>
                      </a:gs>
                    </a:gsLst>
                    <a:lin ang="27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Reach Set Analysis</a:t>
                    </a:r>
                  </a:p>
                </p:txBody>
              </p:sp>
              <p:sp>
                <p:nvSpPr>
                  <p:cNvPr id="197" name="Rounded Rectangle 196"/>
                  <p:cNvSpPr/>
                  <p:nvPr/>
                </p:nvSpPr>
                <p:spPr>
                  <a:xfrm>
                    <a:off x="2209801" y="3616908"/>
                    <a:ext cx="916329" cy="231191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7D8A77"/>
                      </a:gs>
                      <a:gs pos="50000">
                        <a:srgbClr val="A0AA9C"/>
                      </a:gs>
                    </a:gsLst>
                    <a:lin ang="27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Envisioner</a:t>
                    </a:r>
                  </a:p>
                </p:txBody>
              </p:sp>
              <p:sp>
                <p:nvSpPr>
                  <p:cNvPr id="198" name="Rounded Rectangle 197"/>
                  <p:cNvSpPr/>
                  <p:nvPr/>
                </p:nvSpPr>
                <p:spPr>
                  <a:xfrm>
                    <a:off x="1447800" y="2514600"/>
                    <a:ext cx="1295400" cy="304800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7D8A77"/>
                      </a:gs>
                      <a:gs pos="50000">
                        <a:srgbClr val="A0AA9C"/>
                      </a:gs>
                    </a:gsLst>
                    <a:lin ang="2700000" scaled="1"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Galileo Simulation Compiler</a:t>
                    </a:r>
                  </a:p>
                </p:txBody>
              </p:sp>
              <p:cxnSp>
                <p:nvCxnSpPr>
                  <p:cNvPr id="199" name="Straight Arrow Connector 102"/>
                  <p:cNvCxnSpPr>
                    <a:stCxn id="198" idx="3"/>
                    <a:endCxn id="207" idx="1"/>
                  </p:cNvCxnSpPr>
                  <p:nvPr/>
                </p:nvCxnSpPr>
                <p:spPr>
                  <a:xfrm>
                    <a:off x="2743200" y="2667000"/>
                    <a:ext cx="381000" cy="132389"/>
                  </a:xfrm>
                  <a:prstGeom prst="bentConnector3">
                    <a:avLst>
                      <a:gd name="adj1" fmla="val 50000"/>
                    </a:avLst>
                  </a:prstGeom>
                  <a:ln w="19050">
                    <a:solidFill>
                      <a:schemeClr val="tx1"/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Elbow Connector 200"/>
                  <p:cNvCxnSpPr>
                    <a:stCxn id="198" idx="2"/>
                    <a:endCxn id="195" idx="0"/>
                  </p:cNvCxnSpPr>
                  <p:nvPr/>
                </p:nvCxnSpPr>
                <p:spPr>
                  <a:xfrm rot="5400000">
                    <a:off x="1714107" y="2705493"/>
                    <a:ext cx="267486" cy="495301"/>
                  </a:xfrm>
                  <a:prstGeom prst="bentConnector3">
                    <a:avLst>
                      <a:gd name="adj1" fmla="val 50000"/>
                    </a:avLst>
                  </a:prstGeom>
                  <a:ln w="19050">
                    <a:solidFill>
                      <a:schemeClr val="tx1"/>
                    </a:solidFill>
                    <a:headEnd type="none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Elbow Connector 201"/>
                  <p:cNvCxnSpPr>
                    <a:stCxn id="198" idx="2"/>
                    <a:endCxn id="194" idx="0"/>
                  </p:cNvCxnSpPr>
                  <p:nvPr/>
                </p:nvCxnSpPr>
                <p:spPr>
                  <a:xfrm rot="16200000" flipH="1">
                    <a:off x="2207960" y="2706940"/>
                    <a:ext cx="267486" cy="492406"/>
                  </a:xfrm>
                  <a:prstGeom prst="bentConnector3">
                    <a:avLst>
                      <a:gd name="adj1" fmla="val 50000"/>
                    </a:avLst>
                  </a:prstGeom>
                  <a:ln w="19050">
                    <a:solidFill>
                      <a:schemeClr val="tx1"/>
                    </a:solidFill>
                    <a:headEnd type="none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Elbow Connector 139"/>
                  <p:cNvCxnSpPr/>
                  <p:nvPr/>
                </p:nvCxnSpPr>
                <p:spPr>
                  <a:xfrm flipV="1">
                    <a:off x="3312726" y="3544367"/>
                    <a:ext cx="590550" cy="303733"/>
                  </a:xfrm>
                  <a:prstGeom prst="bentConnector3">
                    <a:avLst>
                      <a:gd name="adj1" fmla="val 100000"/>
                    </a:avLst>
                  </a:prstGeom>
                  <a:ln w="19050">
                    <a:solidFill>
                      <a:schemeClr val="tx1"/>
                    </a:solidFill>
                    <a:headEnd type="none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Elbow Connector 203"/>
                  <p:cNvCxnSpPr>
                    <a:stCxn id="223" idx="2"/>
                    <a:endCxn id="207" idx="0"/>
                  </p:cNvCxnSpPr>
                  <p:nvPr/>
                </p:nvCxnSpPr>
                <p:spPr>
                  <a:xfrm rot="16200000" flipH="1">
                    <a:off x="2834586" y="2025808"/>
                    <a:ext cx="361695" cy="844495"/>
                  </a:xfrm>
                  <a:prstGeom prst="bentConnector3">
                    <a:avLst>
                      <a:gd name="adj1" fmla="val 50000"/>
                    </a:avLst>
                  </a:prstGeom>
                  <a:ln w="19050">
                    <a:solidFill>
                      <a:schemeClr val="tx1"/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5" name="Straight Arrow Connector 204"/>
                  <p:cNvCxnSpPr>
                    <a:stCxn id="195" idx="2"/>
                  </p:cNvCxnSpPr>
                  <p:nvPr/>
                </p:nvCxnSpPr>
                <p:spPr>
                  <a:xfrm rot="5400000">
                    <a:off x="1491739" y="3447261"/>
                    <a:ext cx="214813" cy="2108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headEnd type="none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6" name="TextBox 205"/>
                  <p:cNvSpPr txBox="1"/>
                  <p:nvPr/>
                </p:nvSpPr>
                <p:spPr>
                  <a:xfrm>
                    <a:off x="228600" y="3587750"/>
                    <a:ext cx="94237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/>
                      <a:t>Simulation Environment</a:t>
                    </a:r>
                    <a:endParaRPr lang="en-US" sz="900" dirty="0"/>
                  </a:p>
                </p:txBody>
              </p:sp>
              <p:sp>
                <p:nvSpPr>
                  <p:cNvPr id="207" name="Rounded Rectangle 206"/>
                  <p:cNvSpPr/>
                  <p:nvPr/>
                </p:nvSpPr>
                <p:spPr>
                  <a:xfrm>
                    <a:off x="3124200" y="2628904"/>
                    <a:ext cx="626963" cy="340970"/>
                  </a:xfrm>
                  <a:prstGeom prst="roundRect">
                    <a:avLst/>
                  </a:prstGeom>
                  <a:solidFill>
                    <a:srgbClr val="3A6E8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bg1"/>
                        </a:solidFill>
                      </a:rPr>
                      <a:t>AMIL Service</a:t>
                    </a:r>
                  </a:p>
                </p:txBody>
              </p:sp>
              <p:grpSp>
                <p:nvGrpSpPr>
                  <p:cNvPr id="208" name="Group 52"/>
                  <p:cNvGrpSpPr/>
                  <p:nvPr/>
                </p:nvGrpSpPr>
                <p:grpSpPr>
                  <a:xfrm>
                    <a:off x="1457325" y="1538289"/>
                    <a:ext cx="2273460" cy="730757"/>
                    <a:chOff x="2230631" y="1419450"/>
                    <a:chExt cx="3192946" cy="1347700"/>
                  </a:xfrm>
                </p:grpSpPr>
                <p:sp>
                  <p:nvSpPr>
                    <p:cNvPr id="219" name="Rounded Rectangle 218"/>
                    <p:cNvSpPr/>
                    <p:nvPr/>
                  </p:nvSpPr>
                  <p:spPr>
                    <a:xfrm>
                      <a:off x="2230631" y="1419450"/>
                      <a:ext cx="3192946" cy="1347700"/>
                    </a:xfrm>
                    <a:prstGeom prst="roundRect">
                      <a:avLst/>
                    </a:prstGeom>
                    <a:gradFill>
                      <a:gsLst>
                        <a:gs pos="22000">
                          <a:srgbClr val="E7A614"/>
                        </a:gs>
                        <a:gs pos="55000">
                          <a:srgbClr val="F3CC75"/>
                        </a:gs>
                      </a:gsLst>
                      <a:lin ang="14400000" scaled="0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t" anchorCtr="0"/>
                    <a:lstStyle/>
                    <a:p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Design Modeling Tools</a:t>
                      </a:r>
                    </a:p>
                  </p:txBody>
                </p:sp>
                <p:sp>
                  <p:nvSpPr>
                    <p:cNvPr id="220" name="Rounded Rectangle 219"/>
                    <p:cNvSpPr/>
                    <p:nvPr/>
                  </p:nvSpPr>
                  <p:spPr>
                    <a:xfrm>
                      <a:off x="2324270" y="1955225"/>
                      <a:ext cx="1183893" cy="281066"/>
                    </a:xfrm>
                    <a:prstGeom prst="roundRect">
                      <a:avLst/>
                    </a:prstGeom>
                    <a:gradFill>
                      <a:gsLst>
                        <a:gs pos="22000">
                          <a:srgbClr val="E7A614"/>
                        </a:gs>
                        <a:gs pos="55000">
                          <a:srgbClr val="F3CC75"/>
                        </a:gs>
                      </a:gsLst>
                      <a:lin ang="14400000" scaled="0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MagicDraw</a:t>
                      </a:r>
                    </a:p>
                  </p:txBody>
                </p:sp>
                <p:sp>
                  <p:nvSpPr>
                    <p:cNvPr id="221" name="Rounded Rectangle 220"/>
                    <p:cNvSpPr/>
                    <p:nvPr/>
                  </p:nvSpPr>
                  <p:spPr>
                    <a:xfrm>
                      <a:off x="4571661" y="1957563"/>
                      <a:ext cx="762339" cy="304800"/>
                    </a:xfrm>
                    <a:prstGeom prst="roundRect">
                      <a:avLst/>
                    </a:prstGeom>
                    <a:gradFill>
                      <a:gsLst>
                        <a:gs pos="22000">
                          <a:srgbClr val="E7A614"/>
                        </a:gs>
                        <a:gs pos="55000">
                          <a:srgbClr val="F3CC75"/>
                        </a:gs>
                      </a:gsLst>
                      <a:lin ang="14400000" scaled="0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Pro/E</a:t>
                      </a:r>
                    </a:p>
                  </p:txBody>
                </p:sp>
                <p:sp>
                  <p:nvSpPr>
                    <p:cNvPr id="222" name="Rounded Rectangle 221"/>
                    <p:cNvSpPr/>
                    <p:nvPr/>
                  </p:nvSpPr>
                  <p:spPr>
                    <a:xfrm>
                      <a:off x="3608494" y="1944624"/>
                      <a:ext cx="856149" cy="330678"/>
                    </a:xfrm>
                    <a:prstGeom prst="roundRect">
                      <a:avLst/>
                    </a:prstGeom>
                    <a:gradFill>
                      <a:gsLst>
                        <a:gs pos="22000">
                          <a:srgbClr val="E7A614"/>
                        </a:gs>
                        <a:gs pos="55000">
                          <a:srgbClr val="F3CC75"/>
                        </a:gs>
                      </a:gsLst>
                      <a:lin ang="14400000" scaled="0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MatLab</a:t>
                      </a:r>
                    </a:p>
                  </p:txBody>
                </p:sp>
                <p:sp>
                  <p:nvSpPr>
                    <p:cNvPr id="223" name="Rounded Rectangle 222"/>
                    <p:cNvSpPr/>
                    <p:nvPr/>
                  </p:nvSpPr>
                  <p:spPr>
                    <a:xfrm>
                      <a:off x="2244010" y="2376822"/>
                      <a:ext cx="3163742" cy="386941"/>
                    </a:xfrm>
                    <a:prstGeom prst="roundRect">
                      <a:avLst>
                        <a:gd name="adj" fmla="val 0"/>
                      </a:avLst>
                    </a:prstGeom>
                    <a:gradFill>
                      <a:gsLst>
                        <a:gs pos="22000">
                          <a:srgbClr val="E7A614"/>
                        </a:gs>
                        <a:gs pos="55000">
                          <a:srgbClr val="F3CC75"/>
                        </a:gs>
                      </a:gsLst>
                      <a:lin ang="14400000" scaled="0"/>
                    </a:gra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Plug-ins / Wrappers</a:t>
                      </a:r>
                    </a:p>
                  </p:txBody>
                </p:sp>
              </p:grpSp>
              <p:sp>
                <p:nvSpPr>
                  <p:cNvPr id="209" name="Flowchart: Process 208"/>
                  <p:cNvSpPr/>
                  <p:nvPr/>
                </p:nvSpPr>
                <p:spPr>
                  <a:xfrm>
                    <a:off x="140901" y="1476802"/>
                    <a:ext cx="983047" cy="313898"/>
                  </a:xfrm>
                  <a:prstGeom prst="flowChartProcess">
                    <a:avLst/>
                  </a:prstGeom>
                  <a:solidFill>
                    <a:srgbClr val="3A6E8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 anchorCtr="0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bg1"/>
                        </a:solidFill>
                      </a:rPr>
                      <a:t>Component Model Library</a:t>
                    </a:r>
                  </a:p>
                  <a:p>
                    <a:pPr algn="ctr"/>
                    <a:endParaRPr lang="en-US" sz="900" dirty="0" smtClean="0">
                      <a:solidFill>
                        <a:schemeClr val="tx1"/>
                      </a:solidFill>
                    </a:endParaRPr>
                  </a:p>
                  <a:p>
                    <a:pPr algn="ctr"/>
                    <a:endParaRPr lang="en-US" sz="900" dirty="0" smtClean="0">
                      <a:solidFill>
                        <a:schemeClr val="tx1"/>
                      </a:solidFill>
                    </a:endParaRPr>
                  </a:p>
                  <a:p>
                    <a:pPr algn="ctr"/>
                    <a:endParaRPr lang="en-US" sz="900" dirty="0" smtClean="0">
                      <a:solidFill>
                        <a:schemeClr val="tx1"/>
                      </a:solidFill>
                    </a:endParaRPr>
                  </a:p>
                  <a:p>
                    <a:pPr algn="ctr"/>
                    <a:endParaRPr lang="en-US" sz="900" dirty="0" smtClean="0">
                      <a:solidFill>
                        <a:schemeClr val="tx1"/>
                      </a:solidFill>
                    </a:endParaRPr>
                  </a:p>
                  <a:p>
                    <a:pPr algn="ctr"/>
                    <a:endParaRPr lang="en-US" sz="900" dirty="0" smtClean="0">
                      <a:solidFill>
                        <a:schemeClr val="tx1"/>
                      </a:solidFill>
                    </a:endParaRPr>
                  </a:p>
                  <a:p>
                    <a:pPr algn="ctr"/>
                    <a:endParaRPr lang="en-US" sz="900" dirty="0" smtClean="0">
                      <a:solidFill>
                        <a:schemeClr val="tx1"/>
                      </a:solidFill>
                    </a:endParaRPr>
                  </a:p>
                  <a:p>
                    <a:pPr algn="ctr"/>
                    <a:endParaRPr lang="en-US" sz="900" dirty="0" smtClean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210" name="Straight Arrow Connector 90"/>
                  <p:cNvCxnSpPr>
                    <a:stCxn id="192" idx="3"/>
                    <a:endCxn id="198" idx="1"/>
                  </p:cNvCxnSpPr>
                  <p:nvPr/>
                </p:nvCxnSpPr>
                <p:spPr>
                  <a:xfrm flipV="1">
                    <a:off x="1088634" y="2667000"/>
                    <a:ext cx="359166" cy="97634"/>
                  </a:xfrm>
                  <a:prstGeom prst="bentConnector3">
                    <a:avLst>
                      <a:gd name="adj1" fmla="val 50000"/>
                    </a:avLst>
                  </a:prstGeom>
                  <a:ln w="19050">
                    <a:solidFill>
                      <a:schemeClr val="tx1"/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" name="Straight Arrow Connector 90"/>
                  <p:cNvCxnSpPr>
                    <a:stCxn id="192" idx="0"/>
                    <a:endCxn id="209" idx="2"/>
                  </p:cNvCxnSpPr>
                  <p:nvPr/>
                </p:nvCxnSpPr>
                <p:spPr>
                  <a:xfrm rot="5400000" flipH="1" flipV="1">
                    <a:off x="498579" y="1923554"/>
                    <a:ext cx="266700" cy="992"/>
                  </a:xfrm>
                  <a:prstGeom prst="bentConnector3">
                    <a:avLst>
                      <a:gd name="adj1" fmla="val 50000"/>
                    </a:avLst>
                  </a:prstGeom>
                  <a:ln w="19050">
                    <a:solidFill>
                      <a:schemeClr val="tx1"/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Straight Arrow Connector 211"/>
                  <p:cNvCxnSpPr/>
                  <p:nvPr/>
                </p:nvCxnSpPr>
                <p:spPr bwMode="auto">
                  <a:xfrm flipV="1">
                    <a:off x="638176" y="1918908"/>
                    <a:ext cx="838201" cy="1332"/>
                  </a:xfrm>
                  <a:prstGeom prst="straightConnector1">
                    <a:avLst/>
                  </a:prstGeom>
                  <a:solidFill>
                    <a:srgbClr val="FFFF99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arrow"/>
                  </a:ln>
                  <a:effectLst/>
                </p:spPr>
              </p:cxnSp>
              <p:sp>
                <p:nvSpPr>
                  <p:cNvPr id="213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3614" y="1229904"/>
                    <a:ext cx="116551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>
                        <a:solidFill>
                          <a:srgbClr val="C00000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214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00141" y="2057400"/>
                    <a:ext cx="116551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 smtClean="0">
                        <a:solidFill>
                          <a:srgbClr val="C00000"/>
                        </a:solidFill>
                      </a:rPr>
                      <a:t>5</a:t>
                    </a:r>
                    <a:endParaRPr lang="en-US" sz="1400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215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56704" y="3294205"/>
                    <a:ext cx="116551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 smtClean="0">
                        <a:solidFill>
                          <a:srgbClr val="C00000"/>
                        </a:solidFill>
                      </a:rPr>
                      <a:t>2</a:t>
                    </a:r>
                    <a:endParaRPr lang="en-US" sz="1400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216" name="Text Box 28"/>
                  <p:cNvSpPr txBox="1">
                    <a:spLocks noChangeArrowheads="1"/>
                  </p:cNvSpPr>
                  <p:nvPr/>
                </p:nvSpPr>
                <p:spPr bwMode="auto">
                  <a:xfrm rot="10800000" flipH="1" flipV="1">
                    <a:off x="3579426" y="3555807"/>
                    <a:ext cx="273981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 smtClean="0">
                        <a:solidFill>
                          <a:srgbClr val="C00000"/>
                        </a:solidFill>
                      </a:rPr>
                      <a:t>4</a:t>
                    </a:r>
                    <a:endParaRPr lang="en-US" sz="1400" dirty="0">
                      <a:solidFill>
                        <a:srgbClr val="C00000"/>
                      </a:solidFill>
                    </a:endParaRPr>
                  </a:p>
                </p:txBody>
              </p:sp>
              <p:cxnSp>
                <p:nvCxnSpPr>
                  <p:cNvPr id="218" name="Straight Arrow Connector 217"/>
                  <p:cNvCxnSpPr>
                    <a:stCxn id="194" idx="2"/>
                  </p:cNvCxnSpPr>
                  <p:nvPr/>
                </p:nvCxnSpPr>
                <p:spPr>
                  <a:xfrm rot="16200000" flipH="1">
                    <a:off x="2481084" y="3447730"/>
                    <a:ext cx="216517" cy="2873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headEnd type="none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9" name="Flowchart: Magnetic Disk 188"/>
                <p:cNvSpPr/>
                <p:nvPr/>
              </p:nvSpPr>
              <p:spPr bwMode="auto">
                <a:xfrm>
                  <a:off x="3899647" y="2577353"/>
                  <a:ext cx="762000" cy="457200"/>
                </a:xfrm>
                <a:prstGeom prst="flowChartMagneticDisk">
                  <a:avLst/>
                </a:prstGeom>
                <a:gradFill>
                  <a:gsLst>
                    <a:gs pos="22000">
                      <a:srgbClr val="7591B9"/>
                    </a:gs>
                    <a:gs pos="62000">
                      <a:srgbClr val="A6B8D2"/>
                    </a:gs>
                  </a:gsLst>
                  <a:lin ang="14400000" scaled="0"/>
                </a:gra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800" dirty="0" smtClean="0">
                      <a:solidFill>
                        <a:schemeClr val="bg1"/>
                      </a:solidFill>
                    </a:rPr>
                    <a:t>SysML Model / </a:t>
                  </a:r>
                </a:p>
                <a:p>
                  <a:pPr marL="342900" marR="0" indent="-34290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800" dirty="0" smtClean="0">
                      <a:solidFill>
                        <a:schemeClr val="bg1"/>
                      </a:solidFill>
                    </a:rPr>
                    <a:t>Use Cases</a:t>
                  </a:r>
                  <a:endPara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0" name="Flowchart: Magnetic Disk 189"/>
                <p:cNvSpPr/>
                <p:nvPr/>
              </p:nvSpPr>
              <p:spPr bwMode="auto">
                <a:xfrm>
                  <a:off x="3899647" y="3079003"/>
                  <a:ext cx="762000" cy="304800"/>
                </a:xfrm>
                <a:prstGeom prst="flowChartMagneticDisk">
                  <a:avLst/>
                </a:prstGeom>
                <a:gradFill>
                  <a:gsLst>
                    <a:gs pos="22000">
                      <a:srgbClr val="7591B9"/>
                    </a:gs>
                    <a:gs pos="62000">
                      <a:srgbClr val="A6B8D2"/>
                    </a:gs>
                  </a:gsLst>
                  <a:lin ang="14400000" scaled="0"/>
                </a:gra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800" dirty="0" smtClean="0">
                      <a:solidFill>
                        <a:schemeClr val="bg1"/>
                      </a:solidFill>
                    </a:rPr>
                    <a:t>Pro/E Model</a:t>
                  </a:r>
                  <a:endPara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91" name="Flowchart: Magnetic Disk 190"/>
                <p:cNvSpPr/>
                <p:nvPr/>
              </p:nvSpPr>
              <p:spPr bwMode="auto">
                <a:xfrm>
                  <a:off x="3899647" y="3415553"/>
                  <a:ext cx="762000" cy="304800"/>
                </a:xfrm>
                <a:prstGeom prst="flowChartMagneticDisk">
                  <a:avLst/>
                </a:prstGeom>
                <a:gradFill>
                  <a:gsLst>
                    <a:gs pos="22000">
                      <a:srgbClr val="7591B9"/>
                    </a:gs>
                    <a:gs pos="62000">
                      <a:srgbClr val="A6B8D2"/>
                    </a:gs>
                  </a:gsLst>
                  <a:lin ang="14400000" scaled="0"/>
                </a:gra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800" dirty="0" smtClean="0">
                      <a:solidFill>
                        <a:schemeClr val="bg1"/>
                      </a:solidFill>
                    </a:rPr>
                    <a:t>MatLab Model</a:t>
                  </a:r>
                  <a:endParaRPr kumimoji="0" 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cxnSp>
          <p:nvCxnSpPr>
            <p:cNvPr id="308" name="Elbow Connector 139"/>
            <p:cNvCxnSpPr>
              <a:endCxn id="219" idx="3"/>
            </p:cNvCxnSpPr>
            <p:nvPr/>
          </p:nvCxnSpPr>
          <p:spPr>
            <a:xfrm rot="16200000" flipV="1">
              <a:off x="3265356" y="2465255"/>
              <a:ext cx="1297799" cy="172491"/>
            </a:xfrm>
            <a:prstGeom prst="bentConnector2">
              <a:avLst/>
            </a:prstGeom>
            <a:ln w="190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" name="Rounded Rectangle 311"/>
            <p:cNvSpPr/>
            <p:nvPr/>
          </p:nvSpPr>
          <p:spPr bwMode="auto">
            <a:xfrm>
              <a:off x="3495675" y="3219450"/>
              <a:ext cx="609600" cy="342900"/>
            </a:xfrm>
            <a:prstGeom prst="roundRect">
              <a:avLst/>
            </a:prstGeom>
            <a:solidFill>
              <a:srgbClr val="CAC4A6">
                <a:alpha val="34000"/>
              </a:srgb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900" dirty="0" smtClean="0"/>
                <a:t>Inform</a:t>
              </a:r>
            </a:p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Design</a:t>
              </a:r>
            </a:p>
          </p:txBody>
        </p:sp>
      </p:grpSp>
      <p:sp>
        <p:nvSpPr>
          <p:cNvPr id="16" name="AutoShape 26"/>
          <p:cNvSpPr>
            <a:spLocks noChangeArrowheads="1"/>
          </p:cNvSpPr>
          <p:nvPr/>
        </p:nvSpPr>
        <p:spPr bwMode="auto">
          <a:xfrm>
            <a:off x="3904298" y="2722181"/>
            <a:ext cx="488950" cy="316024"/>
          </a:xfrm>
          <a:prstGeom prst="rightArrow">
            <a:avLst>
              <a:gd name="adj1" fmla="val 50000"/>
              <a:gd name="adj2" fmla="val 81915"/>
            </a:avLst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 Systemic Solution to Achieve 5x Reduction In Development Time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24</a:t>
            </a:fld>
            <a:endParaRPr lang="en-US" smtClean="0"/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0800" y="1590675"/>
            <a:ext cx="4986338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3692525" y="4365625"/>
            <a:ext cx="51006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0"/>
          </a:p>
        </p:txBody>
      </p:sp>
      <p:sp>
        <p:nvSpPr>
          <p:cNvPr id="9" name="TextBox 20"/>
          <p:cNvSpPr txBox="1">
            <a:spLocks noChangeArrowheads="1"/>
          </p:cNvSpPr>
          <p:nvPr/>
        </p:nvSpPr>
        <p:spPr bwMode="auto">
          <a:xfrm>
            <a:off x="0" y="5700713"/>
            <a:ext cx="9143999" cy="646331"/>
          </a:xfrm>
          <a:prstGeom prst="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</a:srgbClr>
              </a:gs>
              <a:gs pos="85000">
                <a:srgbClr val="C00000">
                  <a:shade val="67500"/>
                  <a:satMod val="115000"/>
                </a:srgbClr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i="1" dirty="0"/>
              <a:t>Confidently ID </a:t>
            </a:r>
            <a:r>
              <a:rPr lang="en-US" i="1" dirty="0" smtClean="0"/>
              <a:t>&amp; Eliminate Design Failures </a:t>
            </a:r>
            <a:r>
              <a:rPr lang="en-US" i="1" dirty="0"/>
              <a:t>in </a:t>
            </a:r>
            <a:r>
              <a:rPr lang="en-US" i="1" dirty="0" smtClean="0"/>
              <a:t>Virtual Environment Before Production</a:t>
            </a:r>
            <a:endParaRPr lang="en-US" i="1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062163" y="1122363"/>
            <a:ext cx="5353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ARRoW</a:t>
            </a:r>
            <a:r>
              <a:rPr lang="en-US" dirty="0">
                <a:solidFill>
                  <a:srgbClr val="C00000"/>
                </a:solidFill>
              </a:rPr>
              <a:t> (Adaptive, Reflexive, Robust Workflow)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017807" y="4841875"/>
            <a:ext cx="4053354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Early and Continuous 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Testing, Verification, and Validation</a:t>
            </a:r>
          </a:p>
        </p:txBody>
      </p:sp>
      <p:sp>
        <p:nvSpPr>
          <p:cNvPr id="12" name="Rectangle 13"/>
          <p:cNvSpPr txBox="1">
            <a:spLocks noChangeArrowheads="1"/>
          </p:cNvSpPr>
          <p:nvPr/>
        </p:nvSpPr>
        <p:spPr bwMode="auto">
          <a:xfrm>
            <a:off x="204788" y="1623835"/>
            <a:ext cx="3826299" cy="424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in Parallel Currently Serial Design Steps </a:t>
            </a:r>
          </a:p>
          <a:p>
            <a:pPr marL="457200" marR="0" lvl="1" indent="-1714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charset="0"/>
              <a:buChar char="-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Across design elements</a:t>
            </a:r>
          </a:p>
          <a:p>
            <a:pPr marL="457200" marR="0" lvl="1" indent="-1714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charset="0"/>
              <a:buChar char="-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Across levels of abstraction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Integrate Existing Design Tools</a:t>
            </a:r>
          </a:p>
          <a:p>
            <a:pPr marL="457200" marR="0" lvl="1" indent="-1714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charset="0"/>
              <a:buChar char="-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Detect unwanted interactions “at the seams” early when costs can be minimized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Avoid Problems from “Leaky Abstractions” via Design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Lookaheads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Reveal Important Design Tradeoffs Early</a:t>
            </a:r>
          </a:p>
          <a:p>
            <a:pPr marL="457200" marR="0" lvl="1" indent="-1714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charset="0"/>
              <a:buChar char="-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Metrics for Complexity and Adaptability </a:t>
            </a:r>
          </a:p>
          <a:p>
            <a:pPr marL="457200" marR="0" lvl="1" indent="-1714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Arial" charset="0"/>
              <a:buChar char="-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Algorithms Facilitating Stress Testing of Designs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ea typeface="Arial" charset="0"/>
              </a:rPr>
              <a:t>1/24/11</a:t>
            </a: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8D3BD-D8EB-491B-B79A-B696252C35F5}" type="slidenum">
              <a:rPr lang="en-US"/>
              <a:pPr/>
              <a:t>25</a:t>
            </a:fld>
            <a:endParaRPr lang="en-US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2736ADA-DB0C-403F-A6BD-B747D3538825}" type="slidenum">
              <a:rPr lang="en-US" sz="1400"/>
              <a:pPr algn="r"/>
              <a:t>25</a:t>
            </a:fld>
            <a:endParaRPr lang="en-US" sz="1400"/>
          </a:p>
        </p:txBody>
      </p:sp>
      <p:sp>
        <p:nvSpPr>
          <p:cNvPr id="87045" name="Date Placeholder 2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090112</a:t>
            </a:r>
          </a:p>
        </p:txBody>
      </p:sp>
      <p:sp>
        <p:nvSpPr>
          <p:cNvPr id="87046" name="Footer Placeholder 3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jring@amug.org</a:t>
            </a:r>
          </a:p>
        </p:txBody>
      </p:sp>
      <p:sp>
        <p:nvSpPr>
          <p:cNvPr id="87047" name="Slide Number Placeholder 4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E393F13-2718-4BAC-B0FB-45B62EF9AF0A}" type="slidenum">
              <a:rPr lang="en-US" sz="1400"/>
              <a:pPr algn="r"/>
              <a:t>25</a:t>
            </a:fld>
            <a:endParaRPr lang="en-US" sz="1400"/>
          </a:p>
        </p:txBody>
      </p:sp>
      <p:sp>
        <p:nvSpPr>
          <p:cNvPr id="983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44563" y="211138"/>
            <a:ext cx="7326312" cy="685800"/>
          </a:xfrm>
          <a:ln w="25400" cap="flat" algn="ctr">
            <a:solidFill>
              <a:srgbClr val="FF0000"/>
            </a:solidFill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System </a:t>
            </a:r>
            <a:r>
              <a:rPr lang="en-US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Systems!</a:t>
            </a:r>
          </a:p>
        </p:txBody>
      </p:sp>
      <p:pic>
        <p:nvPicPr>
          <p:cNvPr id="870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81113"/>
            <a:ext cx="9144000" cy="564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Vehicle Reference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147988"/>
            <a:ext cx="8648700" cy="5161275"/>
          </a:xfrm>
        </p:spPr>
        <p:txBody>
          <a:bodyPr/>
          <a:lstStyle/>
          <a:p>
            <a:r>
              <a:rPr lang="en-US" dirty="0" smtClean="0"/>
              <a:t>Model the invariants of ground vehicles</a:t>
            </a:r>
          </a:p>
          <a:p>
            <a:r>
              <a:rPr lang="en-US" dirty="0" smtClean="0"/>
              <a:t>No need to start from scratch for every new vehicle</a:t>
            </a:r>
          </a:p>
          <a:p>
            <a:r>
              <a:rPr lang="en-US" dirty="0" smtClean="0"/>
              <a:t>Account for commonalities, </a:t>
            </a:r>
            <a:r>
              <a:rPr lang="en-US" dirty="0" err="1" smtClean="0"/>
              <a:t>variabilities</a:t>
            </a:r>
            <a:r>
              <a:rPr lang="en-US" dirty="0" smtClean="0"/>
              <a:t> (product line concepts)</a:t>
            </a:r>
          </a:p>
          <a:p>
            <a:r>
              <a:rPr lang="en-US" dirty="0" smtClean="0"/>
              <a:t>Map requirements onto architecture</a:t>
            </a:r>
          </a:p>
          <a:p>
            <a:r>
              <a:rPr lang="en-US" dirty="0" smtClean="0"/>
              <a:t>Captures relationships from all viewpoints</a:t>
            </a:r>
          </a:p>
          <a:p>
            <a:r>
              <a:rPr lang="en-US" dirty="0" smtClean="0"/>
              <a:t>With behavioral component models, requirements become </a:t>
            </a:r>
            <a:r>
              <a:rPr lang="en-US" i="1" dirty="0" smtClean="0"/>
              <a:t>executable</a:t>
            </a:r>
          </a:p>
          <a:p>
            <a:r>
              <a:rPr lang="en-US" dirty="0" smtClean="0"/>
              <a:t>Use as a framework for early requirements analysis </a:t>
            </a:r>
          </a:p>
          <a:p>
            <a:pPr lvl="1"/>
            <a:r>
              <a:rPr lang="en-US" dirty="0" smtClean="0"/>
              <a:t>Identified as key time sink as customer may change mind, or does not understand conflicting or unfeasible requirements. 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3</a:t>
            </a:fld>
            <a:endParaRPr lang="en-US" smtClean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9426" y="4630461"/>
            <a:ext cx="5263637" cy="1636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23858" y="5582648"/>
            <a:ext cx="1826141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Thermodynamic </a:t>
            </a:r>
          </a:p>
          <a:p>
            <a:r>
              <a:rPr lang="en-US" sz="1600" dirty="0" smtClean="0"/>
              <a:t>view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09428" y="5912657"/>
            <a:ext cx="1303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Power view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725672" y="4420740"/>
            <a:ext cx="3801979" cy="189755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521922" y="4490638"/>
            <a:ext cx="2323813" cy="167754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Architecture Data Partitions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/>
              <a:t>Vehicle reference architecture</a:t>
            </a:r>
          </a:p>
          <a:p>
            <a:pPr lvl="1"/>
            <a:r>
              <a:rPr lang="en-US" sz="1800" dirty="0" smtClean="0"/>
              <a:t>Invariant model of a generic ground vehicle</a:t>
            </a:r>
          </a:p>
          <a:p>
            <a:r>
              <a:rPr lang="en-US" sz="1800" b="1" dirty="0" smtClean="0"/>
              <a:t>Instance specific requirements and constraints</a:t>
            </a:r>
          </a:p>
          <a:p>
            <a:pPr lvl="1"/>
            <a:r>
              <a:rPr lang="en-US" sz="1800" dirty="0" smtClean="0"/>
              <a:t>Vehicle specific that drive choices within the framework of the architecture</a:t>
            </a:r>
          </a:p>
          <a:p>
            <a:r>
              <a:rPr lang="en-US" sz="1800" b="1" dirty="0" smtClean="0"/>
              <a:t>Component Model Library (CML)</a:t>
            </a:r>
          </a:p>
          <a:p>
            <a:pPr lvl="1"/>
            <a:r>
              <a:rPr lang="en-US" sz="1800" dirty="0" smtClean="0"/>
              <a:t>Abstract components</a:t>
            </a:r>
          </a:p>
          <a:p>
            <a:pPr lvl="1"/>
            <a:r>
              <a:rPr lang="en-US" sz="1800" dirty="0" smtClean="0"/>
              <a:t>Detailed component info from all viewpoints</a:t>
            </a:r>
          </a:p>
          <a:p>
            <a:pPr lvl="2"/>
            <a:r>
              <a:rPr lang="en-US" sz="1600" dirty="0" smtClean="0"/>
              <a:t>Operational limits, parameters, interfaces, behaviors</a:t>
            </a:r>
          </a:p>
          <a:p>
            <a:pPr lvl="2"/>
            <a:r>
              <a:rPr lang="en-US" sz="1600" dirty="0" smtClean="0"/>
              <a:t>Equations and executable models that can plug into a hybrid, distributed, simulation framework like HLA.</a:t>
            </a:r>
          </a:p>
          <a:p>
            <a:r>
              <a:rPr lang="en-US" sz="1800" b="1" dirty="0" smtClean="0"/>
              <a:t>Integration patterns: </a:t>
            </a:r>
            <a:r>
              <a:rPr lang="en-US" sz="1800" dirty="0" smtClean="0"/>
              <a:t>Patterns for connecting components</a:t>
            </a:r>
          </a:p>
          <a:p>
            <a:pPr lvl="2"/>
            <a:r>
              <a:rPr lang="en-US" sz="1600" dirty="0" err="1" smtClean="0"/>
              <a:t>Eg</a:t>
            </a:r>
            <a:r>
              <a:rPr lang="en-US" sz="1600" dirty="0" smtClean="0"/>
              <a:t>. Brake pedal to brakes</a:t>
            </a:r>
          </a:p>
          <a:p>
            <a:pPr lvl="3"/>
            <a:r>
              <a:rPr lang="en-US" sz="1600" dirty="0" smtClean="0"/>
              <a:t>Hydraulics</a:t>
            </a:r>
          </a:p>
          <a:p>
            <a:pPr lvl="3"/>
            <a:r>
              <a:rPr lang="en-US" sz="1600" dirty="0" smtClean="0"/>
              <a:t>Electrical sensor on pedal, networked to actuator on brakes</a:t>
            </a:r>
          </a:p>
          <a:p>
            <a:r>
              <a:rPr lang="en-US" sz="1800" b="1" dirty="0" smtClean="0"/>
              <a:t>AMIL Output </a:t>
            </a:r>
            <a:r>
              <a:rPr lang="en-US" sz="1800" dirty="0" smtClean="0"/>
              <a:t>– component selections and interconnections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BAE Systems 2011. All rights reserved. See title page for handling instructions.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4</a:t>
            </a:fld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5</a:t>
            </a:fld>
            <a:endParaRPr lang="en-US" smtClean="0"/>
          </a:p>
          <a:p>
            <a:endParaRPr lang="en-US" dirty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785831" y="2016866"/>
          <a:ext cx="5482508" cy="2623886"/>
        </p:xfrm>
        <a:graphic>
          <a:graphicData uri="http://schemas.openxmlformats.org/presentationml/2006/ole">
            <p:oleObj spid="_x0000_s6146" name="Visio" r:id="rId3" imgW="4378045" imgH="2095230" progId="Visio.Drawing.11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Vehicle Chassis Reference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6</a:t>
            </a:fld>
            <a:endParaRPr lang="en-US" smtClean="0"/>
          </a:p>
          <a:p>
            <a:endParaRPr lang="en-US" dirty="0"/>
          </a:p>
        </p:txBody>
      </p:sp>
      <p:sp>
        <p:nvSpPr>
          <p:cNvPr id="9" name="Down Arrow 8"/>
          <p:cNvSpPr/>
          <p:nvPr/>
        </p:nvSpPr>
        <p:spPr bwMode="auto">
          <a:xfrm rot="16407853">
            <a:off x="3320717" y="2653823"/>
            <a:ext cx="460638" cy="983153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589" y="2448046"/>
            <a:ext cx="2987126" cy="113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4438" y="1348778"/>
            <a:ext cx="4757377" cy="224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Down Arrow 15"/>
          <p:cNvSpPr/>
          <p:nvPr/>
        </p:nvSpPr>
        <p:spPr bwMode="auto">
          <a:xfrm rot="9719242">
            <a:off x="4545646" y="3617496"/>
            <a:ext cx="460638" cy="983153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Down Arrow 16"/>
          <p:cNvSpPr/>
          <p:nvPr/>
        </p:nvSpPr>
        <p:spPr bwMode="auto">
          <a:xfrm rot="13607517">
            <a:off x="3306805" y="3457008"/>
            <a:ext cx="460638" cy="1310593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4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3507" y="4297157"/>
            <a:ext cx="2427287" cy="1171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3250" y="4311218"/>
            <a:ext cx="2137945" cy="116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EntryWay</a:t>
            </a:r>
            <a:r>
              <a:rPr lang="en-US" dirty="0" smtClean="0"/>
              <a:t> Reference Architecture*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7</a:t>
            </a:fld>
            <a:endParaRPr lang="en-US" smtClean="0"/>
          </a:p>
          <a:p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6304" y="2298309"/>
            <a:ext cx="4590786" cy="253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424" y="1243659"/>
            <a:ext cx="1114532" cy="111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6534" y="1219883"/>
            <a:ext cx="831119" cy="980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561" y="3006786"/>
            <a:ext cx="1012758" cy="135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78650" y="1052513"/>
            <a:ext cx="2054225" cy="154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4285" y="4853776"/>
            <a:ext cx="1839180" cy="12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702791" y="6098291"/>
            <a:ext cx="23583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* Images used without permission</a:t>
            </a:r>
            <a:endParaRPr lang="en-US" sz="1050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54906" y="4718384"/>
            <a:ext cx="1747721" cy="117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48289" y="4882315"/>
            <a:ext cx="1509862" cy="107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67920" y="2969975"/>
            <a:ext cx="1828848" cy="121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24246" y="1170682"/>
            <a:ext cx="1196517" cy="118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68936" y="1171288"/>
            <a:ext cx="1520324" cy="11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58660" y="4793437"/>
            <a:ext cx="1704755" cy="135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Down Arrow 24"/>
          <p:cNvSpPr/>
          <p:nvPr/>
        </p:nvSpPr>
        <p:spPr bwMode="auto">
          <a:xfrm rot="19356594">
            <a:off x="1574417" y="1760047"/>
            <a:ext cx="460638" cy="983153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1254" y="1073006"/>
            <a:ext cx="2748368" cy="104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Down Arrow 25"/>
          <p:cNvSpPr/>
          <p:nvPr/>
        </p:nvSpPr>
        <p:spPr bwMode="auto">
          <a:xfrm rot="8045169">
            <a:off x="6587575" y="4298138"/>
            <a:ext cx="460638" cy="983153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850783" y="4917813"/>
            <a:ext cx="3127829" cy="119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Down Arrow 26"/>
          <p:cNvSpPr/>
          <p:nvPr/>
        </p:nvSpPr>
        <p:spPr bwMode="auto">
          <a:xfrm rot="13660880">
            <a:off x="3143105" y="4360015"/>
            <a:ext cx="460638" cy="983153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876707" y="4901769"/>
            <a:ext cx="2421336" cy="1464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Down Arrow 28"/>
          <p:cNvSpPr/>
          <p:nvPr/>
        </p:nvSpPr>
        <p:spPr bwMode="auto">
          <a:xfrm rot="17789019">
            <a:off x="3046830" y="3436315"/>
            <a:ext cx="460638" cy="1073655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232" name="Picture 1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44379" y="3278940"/>
            <a:ext cx="2820403" cy="940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10"/>
          <p:cNvSpPr/>
          <p:nvPr/>
        </p:nvSpPr>
        <p:spPr bwMode="auto">
          <a:xfrm rot="4215586">
            <a:off x="2192759" y="2321646"/>
            <a:ext cx="460638" cy="1502697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Alternatives (</a:t>
            </a:r>
            <a:r>
              <a:rPr lang="en-US" dirty="0" err="1" smtClean="0"/>
              <a:t>AoA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 should support the </a:t>
            </a:r>
            <a:r>
              <a:rPr lang="en-US" dirty="0" err="1" smtClean="0"/>
              <a:t>AoA</a:t>
            </a:r>
            <a:r>
              <a:rPr lang="en-US" dirty="0" smtClean="0"/>
              <a:t> for components</a:t>
            </a:r>
          </a:p>
          <a:p>
            <a:r>
              <a:rPr lang="en-US" dirty="0" smtClean="0"/>
              <a:t>All requirements flow to each alternative</a:t>
            </a:r>
          </a:p>
          <a:p>
            <a:r>
              <a:rPr lang="en-US" dirty="0" smtClean="0"/>
              <a:t>A component may have many alternatives</a:t>
            </a:r>
          </a:p>
          <a:p>
            <a:r>
              <a:rPr lang="en-US" dirty="0" smtClean="0"/>
              <a:t>AMIL and its components, and simulations and results, help select best alternative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BAE Systems 2011. All rights reserved. See title page for handling instructions.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8</a:t>
            </a:fld>
            <a:endParaRPr lang="en-US" smtClean="0"/>
          </a:p>
          <a:p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358" y="3247416"/>
            <a:ext cx="1012758" cy="135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667" y="3471862"/>
            <a:ext cx="1839180" cy="12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own Arrow 8"/>
          <p:cNvSpPr/>
          <p:nvPr/>
        </p:nvSpPr>
        <p:spPr bwMode="auto">
          <a:xfrm rot="17230582">
            <a:off x="5807960" y="2451126"/>
            <a:ext cx="460638" cy="1502697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524" y="4847007"/>
            <a:ext cx="2781531" cy="1034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EntryWay1: Hatch</a:t>
            </a:r>
          </a:p>
          <a:p>
            <a:r>
              <a:rPr lang="en-US" dirty="0" smtClean="0"/>
              <a:t>orientation: </a:t>
            </a:r>
            <a:r>
              <a:rPr lang="en-US" dirty="0" err="1" smtClean="0"/>
              <a:t>az</a:t>
            </a:r>
            <a:r>
              <a:rPr lang="en-US" dirty="0" smtClean="0"/>
              <a:t>=0, el=90</a:t>
            </a:r>
          </a:p>
          <a:p>
            <a:r>
              <a:rPr lang="en-US" dirty="0" err="1" smtClean="0"/>
              <a:t>opening.area</a:t>
            </a:r>
            <a:r>
              <a:rPr lang="en-US" dirty="0" smtClean="0"/>
              <a:t>=5.25 sq ft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07258" y="4861903"/>
            <a:ext cx="2736647" cy="1034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EntryWay2: Door</a:t>
            </a:r>
          </a:p>
          <a:p>
            <a:r>
              <a:rPr lang="en-US" dirty="0" smtClean="0"/>
              <a:t>orientation: </a:t>
            </a:r>
            <a:r>
              <a:rPr lang="en-US" dirty="0" err="1" smtClean="0"/>
              <a:t>az</a:t>
            </a:r>
            <a:r>
              <a:rPr lang="en-US" dirty="0" smtClean="0"/>
              <a:t>=90, el=0</a:t>
            </a:r>
          </a:p>
          <a:p>
            <a:r>
              <a:rPr lang="en-US" dirty="0" err="1" smtClean="0"/>
              <a:t>opening.area</a:t>
            </a:r>
            <a:r>
              <a:rPr lang="en-US" dirty="0" smtClean="0"/>
              <a:t>=15 sq ft</a:t>
            </a:r>
            <a:endParaRPr 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035" y="2606174"/>
            <a:ext cx="2835871" cy="107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Down Arrow 15"/>
          <p:cNvSpPr/>
          <p:nvPr/>
        </p:nvSpPr>
        <p:spPr bwMode="auto">
          <a:xfrm rot="15463950">
            <a:off x="5697968" y="3646868"/>
            <a:ext cx="460638" cy="1556921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Down Arrow 17"/>
          <p:cNvSpPr/>
          <p:nvPr/>
        </p:nvSpPr>
        <p:spPr bwMode="auto">
          <a:xfrm rot="6306345">
            <a:off x="3073927" y="3725329"/>
            <a:ext cx="460638" cy="1502697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1340" y="3886534"/>
            <a:ext cx="2109020" cy="1182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&quot;No&quot; Symbol 16"/>
          <p:cNvSpPr/>
          <p:nvPr/>
        </p:nvSpPr>
        <p:spPr bwMode="auto">
          <a:xfrm>
            <a:off x="2866951" y="4145738"/>
            <a:ext cx="474389" cy="495014"/>
          </a:xfrm>
          <a:prstGeom prst="noSmoking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16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3050" y="3035300"/>
            <a:ext cx="9779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AoA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BAE Systems 2011. All rights reserved. See title page for handling instructions.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44491D8-FDBC-44B3-8852-7E813E7E7D1C}" type="slidenum">
              <a:rPr lang="en-US" smtClean="0"/>
              <a:pPr/>
              <a:t>9</a:t>
            </a:fld>
            <a:endParaRPr lang="en-US" dirty="0" smtClean="0"/>
          </a:p>
          <a:p>
            <a:endParaRPr lang="en-US" dirty="0"/>
          </a:p>
        </p:txBody>
      </p:sp>
      <p:sp>
        <p:nvSpPr>
          <p:cNvPr id="7" name="Down Arrow 6"/>
          <p:cNvSpPr/>
          <p:nvPr/>
        </p:nvSpPr>
        <p:spPr bwMode="auto">
          <a:xfrm rot="17230582">
            <a:off x="3216014" y="2114242"/>
            <a:ext cx="460638" cy="1502697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089" y="2269290"/>
            <a:ext cx="2835871" cy="107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own Arrow 8"/>
          <p:cNvSpPr/>
          <p:nvPr/>
        </p:nvSpPr>
        <p:spPr bwMode="auto">
          <a:xfrm rot="14994713">
            <a:off x="3106022" y="3309984"/>
            <a:ext cx="460638" cy="1556921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9394" y="3549650"/>
            <a:ext cx="2109020" cy="1182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own Arrow 11"/>
          <p:cNvSpPr/>
          <p:nvPr/>
        </p:nvSpPr>
        <p:spPr bwMode="auto">
          <a:xfrm rot="16200000">
            <a:off x="5575350" y="2692902"/>
            <a:ext cx="460638" cy="1502697"/>
          </a:xfrm>
          <a:prstGeom prst="downArrow">
            <a:avLst>
              <a:gd name="adj1" fmla="val 47163"/>
              <a:gd name="adj2" fmla="val 50000"/>
            </a:avLst>
          </a:prstGeom>
          <a:solidFill>
            <a:srgbClr val="FFFF99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86833" y="294258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AutoSelect</a:t>
            </a:r>
            <a:endParaRPr lang="en-US" dirty="0"/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9480" y="2855531"/>
            <a:ext cx="1012758" cy="135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99"/>
      </a:accent1>
      <a:accent2>
        <a:srgbClr val="68967D"/>
      </a:accent2>
      <a:accent3>
        <a:srgbClr val="FFFFFF"/>
      </a:accent3>
      <a:accent4>
        <a:srgbClr val="000000"/>
      </a:accent4>
      <a:accent5>
        <a:srgbClr val="FFFFCA"/>
      </a:accent5>
      <a:accent6>
        <a:srgbClr val="5E8771"/>
      </a:accent6>
      <a:hlink>
        <a:srgbClr val="0066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FCF5027DDF3A40840E1AEBA15D5C78" ma:contentTypeVersion="0" ma:contentTypeDescription="Create a new document." ma:contentTypeScope="" ma:versionID="0a0cf4b6d13c59bb9631dfdfda5306f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D1A0DF2-9B23-495C-B496-5385661250F0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CD35BB4-E0F1-4787-8F31-85E5BD2280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F578B0-4EC5-474B-B566-57AEA3824B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34555</TotalTime>
  <Words>1497</Words>
  <Application>Microsoft Office PowerPoint</Application>
  <PresentationFormat>Letter Paper (8.5x11 in)</PresentationFormat>
  <Paragraphs>280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Custom Design</vt:lpstr>
      <vt:lpstr>Default Design</vt:lpstr>
      <vt:lpstr>Visio</vt:lpstr>
      <vt:lpstr>SysML in META</vt:lpstr>
      <vt:lpstr>SysML in META</vt:lpstr>
      <vt:lpstr>Vehicle Reference Architecture</vt:lpstr>
      <vt:lpstr>Reference Architecture Data Partitions</vt:lpstr>
      <vt:lpstr>Slide 5</vt:lpstr>
      <vt:lpstr>Vehicle Chassis Reference Architecture</vt:lpstr>
      <vt:lpstr>EntryWay Reference Architecture*</vt:lpstr>
      <vt:lpstr>Analysis of Alternatives (AoA)</vt:lpstr>
      <vt:lpstr>AoA (2)</vt:lpstr>
      <vt:lpstr>Component and Interfaces</vt:lpstr>
      <vt:lpstr>Domain Specific Language for Vehicle Requirements</vt:lpstr>
      <vt:lpstr>Modeling with the RA</vt:lpstr>
      <vt:lpstr>Mapping Requirements to the RA</vt:lpstr>
      <vt:lpstr>Modeling with the RA</vt:lpstr>
      <vt:lpstr>META Reference Architecture Meta-model</vt:lpstr>
      <vt:lpstr>SysML for Test Case Design Framework</vt:lpstr>
      <vt:lpstr>Quantitative Simulation Environment</vt:lpstr>
      <vt:lpstr>Relation of Qualitative and Quantitative Simulation</vt:lpstr>
      <vt:lpstr>Ground Vehicle Viewpoints</vt:lpstr>
      <vt:lpstr>Reference Architecture Meta Model</vt:lpstr>
      <vt:lpstr>Slide 21</vt:lpstr>
      <vt:lpstr>Requirements and Test Cases</vt:lpstr>
      <vt:lpstr>Semantic Linking Enables Agile Design, Test, and Diagnosis</vt:lpstr>
      <vt:lpstr>A Systemic Solution to Achieve 5x Reduction In Development Time </vt:lpstr>
      <vt:lpstr>System of Systems!</vt:lpstr>
    </vt:vector>
  </TitlesOfParts>
  <Company>United Defense, LP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GSD Master Slide Format</dc:title>
  <dc:creator>BAE Systems Communications</dc:creator>
  <cp:lastModifiedBy>Gregory Eakman</cp:lastModifiedBy>
  <cp:revision>1143</cp:revision>
  <cp:lastPrinted>2008-01-09T14:40:48Z</cp:lastPrinted>
  <dcterms:created xsi:type="dcterms:W3CDTF">2001-08-31T20:51:09Z</dcterms:created>
  <dcterms:modified xsi:type="dcterms:W3CDTF">2011-07-07T18:55:37Z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0x010100F0FCF5027DDF3A40840E1AEBA15D5C78</vt:lpwstr>
  </property>
</Properties>
</file>